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87" r:id="rId3"/>
    <p:sldId id="257" r:id="rId4"/>
    <p:sldId id="258" r:id="rId5"/>
    <p:sldId id="259" r:id="rId6"/>
    <p:sldId id="260" r:id="rId7"/>
    <p:sldId id="263" r:id="rId8"/>
    <p:sldId id="280" r:id="rId9"/>
    <p:sldId id="281" r:id="rId10"/>
    <p:sldId id="262" r:id="rId11"/>
    <p:sldId id="264" r:id="rId12"/>
    <p:sldId id="265" r:id="rId13"/>
    <p:sldId id="267" r:id="rId14"/>
    <p:sldId id="297" r:id="rId15"/>
    <p:sldId id="266" r:id="rId16"/>
    <p:sldId id="268" r:id="rId17"/>
    <p:sldId id="296" r:id="rId18"/>
    <p:sldId id="269" r:id="rId19"/>
    <p:sldId id="270" r:id="rId20"/>
    <p:sldId id="294" r:id="rId21"/>
    <p:sldId id="295" r:id="rId22"/>
    <p:sldId id="271" r:id="rId23"/>
    <p:sldId id="282" r:id="rId24"/>
    <p:sldId id="273" r:id="rId25"/>
    <p:sldId id="292" r:id="rId26"/>
    <p:sldId id="286" r:id="rId27"/>
    <p:sldId id="284" r:id="rId28"/>
    <p:sldId id="289" r:id="rId29"/>
    <p:sldId id="290" r:id="rId30"/>
    <p:sldId id="291" r:id="rId31"/>
    <p:sldId id="29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04" autoAdjust="0"/>
    <p:restoredTop sz="94660"/>
  </p:normalViewPr>
  <p:slideViewPr>
    <p:cSldViewPr snapToGrid="0">
      <p:cViewPr varScale="1">
        <p:scale>
          <a:sx n="67" d="100"/>
          <a:sy n="67" d="100"/>
        </p:scale>
        <p:origin x="52" y="2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1CF8B550-26FF-4AF6-96ED-F3A85101B5B0}" type="datetimeFigureOut">
              <a:rPr lang="en-US" smtClean="0"/>
              <a:t>4/29/2025</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74FF78C2-1FF3-40B9-846E-9B8DFE06CA94}"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353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F8B550-26FF-4AF6-96ED-F3A85101B5B0}"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F78C2-1FF3-40B9-846E-9B8DFE06CA94}" type="slidenum">
              <a:rPr lang="en-US" smtClean="0"/>
              <a:t>‹#›</a:t>
            </a:fld>
            <a:endParaRPr lang="en-US"/>
          </a:p>
        </p:txBody>
      </p:sp>
    </p:spTree>
    <p:extLst>
      <p:ext uri="{BB962C8B-B14F-4D97-AF65-F5344CB8AC3E}">
        <p14:creationId xmlns:p14="http://schemas.microsoft.com/office/powerpoint/2010/main" val="2118708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F8B550-26FF-4AF6-96ED-F3A85101B5B0}"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F78C2-1FF3-40B9-846E-9B8DFE06CA94}" type="slidenum">
              <a:rPr lang="en-US" smtClean="0"/>
              <a:t>‹#›</a:t>
            </a:fld>
            <a:endParaRPr lang="en-US"/>
          </a:p>
        </p:txBody>
      </p:sp>
    </p:spTree>
    <p:extLst>
      <p:ext uri="{BB962C8B-B14F-4D97-AF65-F5344CB8AC3E}">
        <p14:creationId xmlns:p14="http://schemas.microsoft.com/office/powerpoint/2010/main" val="3564538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F8B550-26FF-4AF6-96ED-F3A85101B5B0}"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F78C2-1FF3-40B9-846E-9B8DFE06CA94}" type="slidenum">
              <a:rPr lang="en-US" smtClean="0"/>
              <a:t>‹#›</a:t>
            </a:fld>
            <a:endParaRPr lang="en-US"/>
          </a:p>
        </p:txBody>
      </p:sp>
    </p:spTree>
    <p:extLst>
      <p:ext uri="{BB962C8B-B14F-4D97-AF65-F5344CB8AC3E}">
        <p14:creationId xmlns:p14="http://schemas.microsoft.com/office/powerpoint/2010/main" val="1956856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F8B550-26FF-4AF6-96ED-F3A85101B5B0}"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F78C2-1FF3-40B9-846E-9B8DFE06CA94}"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7822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F8B550-26FF-4AF6-96ED-F3A85101B5B0}" type="datetimeFigureOut">
              <a:rPr lang="en-US" smtClean="0"/>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F78C2-1FF3-40B9-846E-9B8DFE06CA94}" type="slidenum">
              <a:rPr lang="en-US" smtClean="0"/>
              <a:t>‹#›</a:t>
            </a:fld>
            <a:endParaRPr lang="en-US"/>
          </a:p>
        </p:txBody>
      </p:sp>
    </p:spTree>
    <p:extLst>
      <p:ext uri="{BB962C8B-B14F-4D97-AF65-F5344CB8AC3E}">
        <p14:creationId xmlns:p14="http://schemas.microsoft.com/office/powerpoint/2010/main" val="296535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F8B550-26FF-4AF6-96ED-F3A85101B5B0}" type="datetimeFigureOut">
              <a:rPr lang="en-US" smtClean="0"/>
              <a:t>4/29/2025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FF78C2-1FF3-40B9-846E-9B8DFE06CA94}" type="slidenum">
              <a:rPr lang="en-US" smtClean="0"/>
              <a:t>‹#›</a:t>
            </a:fld>
            <a:endParaRPr lang="en-US"/>
          </a:p>
        </p:txBody>
      </p:sp>
    </p:spTree>
    <p:extLst>
      <p:ext uri="{BB962C8B-B14F-4D97-AF65-F5344CB8AC3E}">
        <p14:creationId xmlns:p14="http://schemas.microsoft.com/office/powerpoint/2010/main" val="1168673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F8B550-26FF-4AF6-96ED-F3A85101B5B0}" type="datetimeFigureOut">
              <a:rPr lang="en-US" smtClean="0"/>
              <a:t>4/29/2025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FF78C2-1FF3-40B9-846E-9B8DFE06CA94}" type="slidenum">
              <a:rPr lang="en-US" smtClean="0"/>
              <a:t>‹#›</a:t>
            </a:fld>
            <a:endParaRPr lang="en-US"/>
          </a:p>
        </p:txBody>
      </p:sp>
    </p:spTree>
    <p:extLst>
      <p:ext uri="{BB962C8B-B14F-4D97-AF65-F5344CB8AC3E}">
        <p14:creationId xmlns:p14="http://schemas.microsoft.com/office/powerpoint/2010/main" val="1442947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F8B550-26FF-4AF6-96ED-F3A85101B5B0}" type="datetimeFigureOut">
              <a:rPr lang="en-US" smtClean="0"/>
              <a:t>4/29/2025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FF78C2-1FF3-40B9-846E-9B8DFE06CA94}" type="slidenum">
              <a:rPr lang="en-US" smtClean="0"/>
              <a:t>‹#›</a:t>
            </a:fld>
            <a:endParaRPr lang="en-US"/>
          </a:p>
        </p:txBody>
      </p:sp>
    </p:spTree>
    <p:extLst>
      <p:ext uri="{BB962C8B-B14F-4D97-AF65-F5344CB8AC3E}">
        <p14:creationId xmlns:p14="http://schemas.microsoft.com/office/powerpoint/2010/main" val="186844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F8B550-26FF-4AF6-96ED-F3A85101B5B0}" type="datetimeFigureOut">
              <a:rPr lang="en-US" smtClean="0"/>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F78C2-1FF3-40B9-846E-9B8DFE06CA94}" type="slidenum">
              <a:rPr lang="en-US" smtClean="0"/>
              <a:t>‹#›</a:t>
            </a:fld>
            <a:endParaRPr lang="en-US"/>
          </a:p>
        </p:txBody>
      </p:sp>
    </p:spTree>
    <p:extLst>
      <p:ext uri="{BB962C8B-B14F-4D97-AF65-F5344CB8AC3E}">
        <p14:creationId xmlns:p14="http://schemas.microsoft.com/office/powerpoint/2010/main" val="944220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F8B550-26FF-4AF6-96ED-F3A85101B5B0}" type="datetimeFigureOut">
              <a:rPr lang="en-US" smtClean="0"/>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F78C2-1FF3-40B9-846E-9B8DFE06CA94}" type="slidenum">
              <a:rPr lang="en-US" smtClean="0"/>
              <a:t>‹#›</a:t>
            </a:fld>
            <a:endParaRPr lang="en-US"/>
          </a:p>
        </p:txBody>
      </p:sp>
    </p:spTree>
    <p:extLst>
      <p:ext uri="{BB962C8B-B14F-4D97-AF65-F5344CB8AC3E}">
        <p14:creationId xmlns:p14="http://schemas.microsoft.com/office/powerpoint/2010/main" val="2801885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1CF8B550-26FF-4AF6-96ED-F3A85101B5B0}" type="datetimeFigureOut">
              <a:rPr lang="en-US" smtClean="0"/>
              <a:t>4/29/2025</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74FF78C2-1FF3-40B9-846E-9B8DFE06CA94}" type="slidenum">
              <a:rPr lang="en-US" smtClean="0"/>
              <a:t>‹#›</a:t>
            </a:fld>
            <a:endParaRPr lang="en-US"/>
          </a:p>
        </p:txBody>
      </p:sp>
    </p:spTree>
    <p:extLst>
      <p:ext uri="{BB962C8B-B14F-4D97-AF65-F5344CB8AC3E}">
        <p14:creationId xmlns:p14="http://schemas.microsoft.com/office/powerpoint/2010/main" val="24971154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7C482-C1D8-A225-B6DF-3C2B42279C15}"/>
              </a:ext>
            </a:extLst>
          </p:cNvPr>
          <p:cNvSpPr>
            <a:spLocks noGrp="1"/>
          </p:cNvSpPr>
          <p:nvPr>
            <p:ph type="ctrTitle"/>
          </p:nvPr>
        </p:nvSpPr>
        <p:spPr>
          <a:xfrm>
            <a:off x="1544319" y="909926"/>
            <a:ext cx="7919545" cy="1574969"/>
          </a:xfrm>
        </p:spPr>
        <p:txBody>
          <a:bodyPr>
            <a:normAutofit fontScale="90000"/>
          </a:bodyPr>
          <a:lstStyle/>
          <a:p>
            <a:br>
              <a:rPr lang="en-US" b="1" i="0" dirty="0">
                <a:effectLst/>
                <a:latin typeface="Plus Jakarta Sans"/>
              </a:rPr>
            </a:br>
            <a:br>
              <a:rPr lang="en-US" b="1" i="0" dirty="0">
                <a:effectLst/>
                <a:latin typeface="Plus Jakarta Sans"/>
              </a:rPr>
            </a:br>
            <a:br>
              <a:rPr lang="en-US" b="1" i="0" dirty="0">
                <a:effectLst/>
                <a:latin typeface="Plus Jakarta Sans"/>
              </a:rPr>
            </a:br>
            <a:br>
              <a:rPr lang="en-US" b="1" i="0" dirty="0">
                <a:effectLst/>
                <a:latin typeface="Plus Jakarta Sans"/>
              </a:rPr>
            </a:br>
            <a:br>
              <a:rPr lang="en-US" b="1" i="0" dirty="0">
                <a:effectLst/>
                <a:latin typeface="Plus Jakarta Sans"/>
              </a:rPr>
            </a:br>
            <a:br>
              <a:rPr lang="en-US" b="1" i="0" dirty="0">
                <a:effectLst/>
                <a:latin typeface="Plus Jakarta Sans"/>
              </a:rPr>
            </a:br>
            <a:br>
              <a:rPr lang="en-US" b="1" i="0" dirty="0">
                <a:effectLst/>
                <a:latin typeface="Plus Jakarta Sans"/>
              </a:rPr>
            </a:br>
            <a:br>
              <a:rPr lang="en-US" b="1" i="0" dirty="0">
                <a:effectLst/>
                <a:latin typeface="Plus Jakarta Sans"/>
              </a:rPr>
            </a:br>
            <a:br>
              <a:rPr lang="en-US" b="1" i="0" dirty="0">
                <a:effectLst/>
                <a:latin typeface="Plus Jakarta Sans"/>
              </a:rPr>
            </a:br>
            <a:br>
              <a:rPr lang="en-US" b="1" i="0" dirty="0">
                <a:effectLst/>
                <a:latin typeface="Plus Jakarta Sans"/>
              </a:rPr>
            </a:br>
            <a:br>
              <a:rPr lang="en-US" b="1" i="0" dirty="0">
                <a:effectLst/>
                <a:latin typeface="Plus Jakarta Sans"/>
              </a:rPr>
            </a:br>
            <a:br>
              <a:rPr lang="en-US" b="1" i="0" dirty="0">
                <a:effectLst/>
                <a:latin typeface="Plus Jakarta Sans"/>
              </a:rPr>
            </a:br>
            <a:br>
              <a:rPr lang="en-US" sz="5300" b="1" i="0" dirty="0">
                <a:effectLst/>
                <a:latin typeface="Plus Jakarta Sans"/>
              </a:rPr>
            </a:br>
            <a:r>
              <a:rPr lang="en-US" sz="5300" b="1" i="0" dirty="0">
                <a:effectLst/>
                <a:latin typeface="Plus Jakarta Sans"/>
              </a:rPr>
              <a:t>Crop Production and</a:t>
            </a:r>
            <a:r>
              <a:rPr lang="en-US" b="1" i="0" dirty="0">
                <a:effectLst/>
                <a:latin typeface="Plus Jakarta Sans"/>
              </a:rPr>
              <a:t> </a:t>
            </a:r>
            <a:r>
              <a:rPr lang="en-US" sz="5300" b="1" i="0" dirty="0">
                <a:effectLst/>
                <a:latin typeface="Plus Jakarta Sans"/>
              </a:rPr>
              <a:t>Management</a:t>
            </a:r>
            <a:br>
              <a:rPr lang="en-US" b="1" i="0" dirty="0">
                <a:effectLst/>
                <a:latin typeface="Plus Jakarta Sans"/>
              </a:rPr>
            </a:br>
            <a:endParaRPr lang="en-US" dirty="0"/>
          </a:p>
        </p:txBody>
      </p:sp>
      <p:pic>
        <p:nvPicPr>
          <p:cNvPr id="1026" name="Picture 2" descr="Crop Production And Management | Class ...">
            <a:extLst>
              <a:ext uri="{FF2B5EF4-FFF2-40B4-BE49-F238E27FC236}">
                <a16:creationId xmlns:a16="http://schemas.microsoft.com/office/drawing/2014/main" id="{5E5756CF-956D-5CAB-F508-E1DCEE84C4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80" y="1594126"/>
            <a:ext cx="11718757" cy="50161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E1B4F95-779D-58A3-2ECF-ED9F7A4AF0EC}"/>
              </a:ext>
            </a:extLst>
          </p:cNvPr>
          <p:cNvSpPr txBox="1"/>
          <p:nvPr/>
        </p:nvSpPr>
        <p:spPr>
          <a:xfrm>
            <a:off x="9109279" y="5656137"/>
            <a:ext cx="2922337" cy="954107"/>
          </a:xfrm>
          <a:prstGeom prst="rect">
            <a:avLst/>
          </a:prstGeom>
          <a:noFill/>
        </p:spPr>
        <p:txBody>
          <a:bodyPr wrap="square" rtlCol="0">
            <a:spAutoFit/>
          </a:bodyPr>
          <a:lstStyle/>
          <a:p>
            <a:r>
              <a:rPr lang="en-US" sz="2800" b="1" dirty="0">
                <a:solidFill>
                  <a:srgbClr val="0070C0"/>
                </a:solidFill>
                <a:highlight>
                  <a:srgbClr val="FFFF00"/>
                </a:highlight>
              </a:rPr>
              <a:t>M.ANURADHA</a:t>
            </a:r>
          </a:p>
          <a:p>
            <a:r>
              <a:rPr lang="en-US" sz="2800" b="1" dirty="0">
                <a:solidFill>
                  <a:srgbClr val="0070C0"/>
                </a:solidFill>
                <a:highlight>
                  <a:srgbClr val="FFFF00"/>
                </a:highlight>
              </a:rPr>
              <a:t>           BIOLOGY</a:t>
            </a:r>
          </a:p>
        </p:txBody>
      </p:sp>
    </p:spTree>
    <p:extLst>
      <p:ext uri="{BB962C8B-B14F-4D97-AF65-F5344CB8AC3E}">
        <p14:creationId xmlns:p14="http://schemas.microsoft.com/office/powerpoint/2010/main" val="3911443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Soil Preparation In Agriculture ...">
            <a:extLst>
              <a:ext uri="{FF2B5EF4-FFF2-40B4-BE49-F238E27FC236}">
                <a16:creationId xmlns:a16="http://schemas.microsoft.com/office/drawing/2014/main" id="{4C029BB1-5D17-7C4D-4DF0-91F443D82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9189" y="1786855"/>
            <a:ext cx="5536734" cy="446874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leveling of soil helps to prevent​ - Brainly.in">
            <a:extLst>
              <a:ext uri="{FF2B5EF4-FFF2-40B4-BE49-F238E27FC236}">
                <a16:creationId xmlns:a16="http://schemas.microsoft.com/office/drawing/2014/main" id="{590970BF-4ED0-5187-AA25-742069B6A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53" y="1310288"/>
            <a:ext cx="6170253" cy="50905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6A1BFEC-A059-9D0C-86F8-0A119222C4C9}"/>
              </a:ext>
            </a:extLst>
          </p:cNvPr>
          <p:cNvSpPr txBox="1"/>
          <p:nvPr/>
        </p:nvSpPr>
        <p:spPr>
          <a:xfrm>
            <a:off x="3327633" y="602402"/>
            <a:ext cx="5536734" cy="707886"/>
          </a:xfrm>
          <a:prstGeom prst="rect">
            <a:avLst/>
          </a:prstGeom>
          <a:noFill/>
        </p:spPr>
        <p:txBody>
          <a:bodyPr wrap="square" rtlCol="0">
            <a:spAutoFit/>
          </a:bodyPr>
          <a:lstStyle/>
          <a:p>
            <a:r>
              <a:rPr lang="en-US" sz="4000" b="1" dirty="0">
                <a:solidFill>
                  <a:srgbClr val="FF0000"/>
                </a:solidFill>
              </a:rPr>
              <a:t>LEVELLING OF SOIL</a:t>
            </a:r>
          </a:p>
        </p:txBody>
      </p:sp>
    </p:spTree>
    <p:extLst>
      <p:ext uri="{BB962C8B-B14F-4D97-AF65-F5344CB8AC3E}">
        <p14:creationId xmlns:p14="http://schemas.microsoft.com/office/powerpoint/2010/main" val="1893557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rop Production and Management (Part II)">
            <a:extLst>
              <a:ext uri="{FF2B5EF4-FFF2-40B4-BE49-F238E27FC236}">
                <a16:creationId xmlns:a16="http://schemas.microsoft.com/office/drawing/2014/main" id="{F35E8E67-8767-FBAA-6192-A6FC036E2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4517" y="800100"/>
            <a:ext cx="9966122"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092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Organic Compost Fertilizer For Agriculture Use at Best Price in Gandhinagar  | Monarch Agro Inputs Company">
            <a:extLst>
              <a:ext uri="{FF2B5EF4-FFF2-40B4-BE49-F238E27FC236}">
                <a16:creationId xmlns:a16="http://schemas.microsoft.com/office/drawing/2014/main" id="{7509590D-EE9E-CD93-622E-95A98B10B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029" y="1443990"/>
            <a:ext cx="5609893" cy="50826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8045AC1-27C6-5892-6603-B1F6FAA296B8}"/>
              </a:ext>
            </a:extLst>
          </p:cNvPr>
          <p:cNvPicPr>
            <a:picLocks noChangeAspect="1"/>
          </p:cNvPicPr>
          <p:nvPr/>
        </p:nvPicPr>
        <p:blipFill>
          <a:blip r:embed="rId3"/>
          <a:stretch>
            <a:fillRect/>
          </a:stretch>
        </p:blipFill>
        <p:spPr>
          <a:xfrm>
            <a:off x="335009" y="1676399"/>
            <a:ext cx="5998022" cy="4850235"/>
          </a:xfrm>
          <a:prstGeom prst="rect">
            <a:avLst/>
          </a:prstGeom>
        </p:spPr>
      </p:pic>
      <p:sp>
        <p:nvSpPr>
          <p:cNvPr id="2" name="TextBox 1">
            <a:extLst>
              <a:ext uri="{FF2B5EF4-FFF2-40B4-BE49-F238E27FC236}">
                <a16:creationId xmlns:a16="http://schemas.microsoft.com/office/drawing/2014/main" id="{87CFBFC7-A109-4EF2-3C65-A795B4789DB4}"/>
              </a:ext>
            </a:extLst>
          </p:cNvPr>
          <p:cNvSpPr txBox="1"/>
          <p:nvPr/>
        </p:nvSpPr>
        <p:spPr>
          <a:xfrm>
            <a:off x="2979839" y="572578"/>
            <a:ext cx="7239699" cy="707886"/>
          </a:xfrm>
          <a:prstGeom prst="rect">
            <a:avLst/>
          </a:prstGeom>
          <a:noFill/>
        </p:spPr>
        <p:txBody>
          <a:bodyPr wrap="square" rtlCol="0">
            <a:spAutoFit/>
          </a:bodyPr>
          <a:lstStyle/>
          <a:p>
            <a:r>
              <a:rPr lang="en-US" sz="4000" b="1" dirty="0">
                <a:solidFill>
                  <a:srgbClr val="FF0000"/>
                </a:solidFill>
              </a:rPr>
              <a:t>MANURE AND FERTILIZER</a:t>
            </a:r>
          </a:p>
        </p:txBody>
      </p:sp>
    </p:spTree>
    <p:extLst>
      <p:ext uri="{BB962C8B-B14F-4D97-AF65-F5344CB8AC3E}">
        <p14:creationId xmlns:p14="http://schemas.microsoft.com/office/powerpoint/2010/main" val="2602372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F57D8D-75AF-3AEF-DAC9-101758BF4052}"/>
              </a:ext>
            </a:extLst>
          </p:cNvPr>
          <p:cNvPicPr>
            <a:picLocks noChangeAspect="1"/>
          </p:cNvPicPr>
          <p:nvPr/>
        </p:nvPicPr>
        <p:blipFill>
          <a:blip r:embed="rId2"/>
          <a:stretch>
            <a:fillRect/>
          </a:stretch>
        </p:blipFill>
        <p:spPr>
          <a:xfrm>
            <a:off x="5025006" y="1794933"/>
            <a:ext cx="6652931" cy="4511786"/>
          </a:xfrm>
          <a:prstGeom prst="rect">
            <a:avLst/>
          </a:prstGeom>
        </p:spPr>
      </p:pic>
      <p:sp>
        <p:nvSpPr>
          <p:cNvPr id="6" name="TextBox 5">
            <a:extLst>
              <a:ext uri="{FF2B5EF4-FFF2-40B4-BE49-F238E27FC236}">
                <a16:creationId xmlns:a16="http://schemas.microsoft.com/office/drawing/2014/main" id="{21F30967-E88C-530B-CC68-F0DC3FA11B24}"/>
              </a:ext>
            </a:extLst>
          </p:cNvPr>
          <p:cNvSpPr txBox="1"/>
          <p:nvPr/>
        </p:nvSpPr>
        <p:spPr>
          <a:xfrm>
            <a:off x="678265" y="1794933"/>
            <a:ext cx="4211274" cy="4832092"/>
          </a:xfrm>
          <a:prstGeom prst="rect">
            <a:avLst/>
          </a:prstGeom>
          <a:noFill/>
        </p:spPr>
        <p:txBody>
          <a:bodyPr wrap="square">
            <a:spAutoFit/>
          </a:bodyPr>
          <a:lstStyle/>
          <a:p>
            <a:r>
              <a:rPr lang="en-US" sz="2800" b="0" i="0" dirty="0">
                <a:solidFill>
                  <a:srgbClr val="1F1F1F"/>
                </a:solidFill>
                <a:effectLst/>
                <a:latin typeface="Google Sans"/>
              </a:rPr>
              <a:t>Irrigation is </a:t>
            </a:r>
            <a:r>
              <a:rPr lang="en-US" sz="2800" b="0" i="0" dirty="0">
                <a:solidFill>
                  <a:srgbClr val="040C28"/>
                </a:solidFill>
                <a:effectLst/>
                <a:latin typeface="Google Sans"/>
              </a:rPr>
              <a:t>the process of applying water to the crops artificially to fulfil their water requirements</a:t>
            </a:r>
            <a:r>
              <a:rPr lang="en-US" sz="2800" b="0" i="0" dirty="0">
                <a:solidFill>
                  <a:srgbClr val="1F1F1F"/>
                </a:solidFill>
                <a:effectLst/>
                <a:latin typeface="Google Sans"/>
              </a:rPr>
              <a:t>. Nutrients may also be provided to the crops through irrigation. The various sources of water for irrigation are wells, ponds, lakes, canals, tube-wells and even dams</a:t>
            </a:r>
            <a:r>
              <a:rPr lang="en-US" sz="2400" b="0" i="0" dirty="0">
                <a:solidFill>
                  <a:srgbClr val="1F1F1F"/>
                </a:solidFill>
                <a:effectLst/>
                <a:latin typeface="Google Sans"/>
              </a:rPr>
              <a:t>.</a:t>
            </a:r>
            <a:endParaRPr lang="en-US" sz="2400" dirty="0"/>
          </a:p>
        </p:txBody>
      </p:sp>
      <p:sp>
        <p:nvSpPr>
          <p:cNvPr id="7" name="TextBox 6">
            <a:extLst>
              <a:ext uri="{FF2B5EF4-FFF2-40B4-BE49-F238E27FC236}">
                <a16:creationId xmlns:a16="http://schemas.microsoft.com/office/drawing/2014/main" id="{1F0C8BA5-5A27-C372-C442-11D64656BF77}"/>
              </a:ext>
            </a:extLst>
          </p:cNvPr>
          <p:cNvSpPr txBox="1"/>
          <p:nvPr/>
        </p:nvSpPr>
        <p:spPr>
          <a:xfrm>
            <a:off x="3887129" y="551281"/>
            <a:ext cx="4999839" cy="707886"/>
          </a:xfrm>
          <a:prstGeom prst="rect">
            <a:avLst/>
          </a:prstGeom>
          <a:noFill/>
        </p:spPr>
        <p:txBody>
          <a:bodyPr wrap="square" rtlCol="0">
            <a:spAutoFit/>
          </a:bodyPr>
          <a:lstStyle/>
          <a:p>
            <a:r>
              <a:rPr lang="en-US" sz="4000" b="1" dirty="0">
                <a:solidFill>
                  <a:srgbClr val="FF0000"/>
                </a:solidFill>
              </a:rPr>
              <a:t>IRRIGATION</a:t>
            </a:r>
          </a:p>
        </p:txBody>
      </p:sp>
    </p:spTree>
    <p:extLst>
      <p:ext uri="{BB962C8B-B14F-4D97-AF65-F5344CB8AC3E}">
        <p14:creationId xmlns:p14="http://schemas.microsoft.com/office/powerpoint/2010/main" val="24102640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9EB2D573-90C6-4223-BDB0-20D4FD97D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5" name="Rectangle 1034">
            <a:extLst>
              <a:ext uri="{FF2B5EF4-FFF2-40B4-BE49-F238E27FC236}">
                <a16:creationId xmlns:a16="http://schemas.microsoft.com/office/drawing/2014/main" id="{D5B834C4-13F9-494E-82A6-7B5256416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sp>
      <p:pic>
        <p:nvPicPr>
          <p:cNvPr id="1028" name="Picture 4" descr="Sources of Irrigation in India">
            <a:extLst>
              <a:ext uri="{FF2B5EF4-FFF2-40B4-BE49-F238E27FC236}">
                <a16:creationId xmlns:a16="http://schemas.microsoft.com/office/drawing/2014/main" id="{4BF337F5-4552-B01D-A9A4-61CB8C78950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840396"/>
            <a:ext cx="5251449" cy="3177208"/>
          </a:xfrm>
          <a:prstGeom prst="rect">
            <a:avLst/>
          </a:prstGeom>
          <a:noFill/>
          <a:extLst>
            <a:ext uri="{909E8E84-426E-40DD-AFC4-6F175D3DCCD1}">
              <a14:hiddenFill xmlns:a14="http://schemas.microsoft.com/office/drawing/2010/main">
                <a:solidFill>
                  <a:srgbClr val="FFFFFF"/>
                </a:solidFill>
              </a14:hiddenFill>
            </a:ext>
          </a:extLst>
        </p:spPr>
      </p:pic>
      <p:cxnSp>
        <p:nvCxnSpPr>
          <p:cNvPr id="1037" name="Straight Connector 1036">
            <a:extLst>
              <a:ext uri="{FF2B5EF4-FFF2-40B4-BE49-F238E27FC236}">
                <a16:creationId xmlns:a16="http://schemas.microsoft.com/office/drawing/2014/main" id="{F19318D1-076E-4507-9978-850C650698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6447"/>
            <a:ext cx="0" cy="4428564"/>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Furrow Irrigation | Advantages of furrow | Irrigation Engineering ...">
            <a:extLst>
              <a:ext uri="{FF2B5EF4-FFF2-40B4-BE49-F238E27FC236}">
                <a16:creationId xmlns:a16="http://schemas.microsoft.com/office/drawing/2014/main" id="{2371D03A-4B11-7680-A1C8-9899333C8CE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10276" y="477405"/>
            <a:ext cx="5945504" cy="5894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769065"/>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raditional methods of irrigation with short definition and ...">
            <a:extLst>
              <a:ext uri="{FF2B5EF4-FFF2-40B4-BE49-F238E27FC236}">
                <a16:creationId xmlns:a16="http://schemas.microsoft.com/office/drawing/2014/main" id="{4BB7106C-40B1-4AC6-A5E7-D2D181120A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6700" y="1233488"/>
            <a:ext cx="6578600" cy="5153025"/>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What is Irrigation? | Class 8 Chapter 1 Crop Production and Management">
            <a:extLst>
              <a:ext uri="{FF2B5EF4-FFF2-40B4-BE49-F238E27FC236}">
                <a16:creationId xmlns:a16="http://schemas.microsoft.com/office/drawing/2014/main" id="{09F9C12C-C0BB-F880-23FC-313C120DC63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42CF4A1B-1606-CA60-9FB3-D772C6A48E20}"/>
              </a:ext>
            </a:extLst>
          </p:cNvPr>
          <p:cNvSpPr txBox="1"/>
          <p:nvPr/>
        </p:nvSpPr>
        <p:spPr>
          <a:xfrm>
            <a:off x="1574800" y="443441"/>
            <a:ext cx="10320867" cy="707886"/>
          </a:xfrm>
          <a:prstGeom prst="rect">
            <a:avLst/>
          </a:prstGeom>
          <a:noFill/>
        </p:spPr>
        <p:txBody>
          <a:bodyPr wrap="square" rtlCol="0">
            <a:spAutoFit/>
          </a:bodyPr>
          <a:lstStyle/>
          <a:p>
            <a:r>
              <a:rPr lang="en-US" sz="4000" b="1" dirty="0">
                <a:solidFill>
                  <a:srgbClr val="FF0000"/>
                </a:solidFill>
              </a:rPr>
              <a:t>TRADITIONAL METHODS OF IRRIGATION</a:t>
            </a:r>
          </a:p>
        </p:txBody>
      </p:sp>
    </p:spTree>
    <p:extLst>
      <p:ext uri="{BB962C8B-B14F-4D97-AF65-F5344CB8AC3E}">
        <p14:creationId xmlns:p14="http://schemas.microsoft.com/office/powerpoint/2010/main" val="3076257922"/>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9D54CA-CA9C-F68E-3828-9CB5DC47B86D}"/>
              </a:ext>
            </a:extLst>
          </p:cNvPr>
          <p:cNvSpPr txBox="1"/>
          <p:nvPr/>
        </p:nvSpPr>
        <p:spPr>
          <a:xfrm>
            <a:off x="609600" y="2138435"/>
            <a:ext cx="5287861" cy="3785652"/>
          </a:xfrm>
          <a:prstGeom prst="rect">
            <a:avLst/>
          </a:prstGeom>
          <a:noFill/>
        </p:spPr>
        <p:txBody>
          <a:bodyPr wrap="square">
            <a:spAutoFit/>
          </a:bodyPr>
          <a:lstStyle/>
          <a:p>
            <a:r>
              <a:rPr lang="en-US" sz="2000" b="1" i="0" dirty="0">
                <a:solidFill>
                  <a:srgbClr val="332E2B"/>
                </a:solidFill>
                <a:effectLst/>
                <a:latin typeface="Poppins" panose="00000500000000000000" pitchFamily="2" charset="0"/>
              </a:rPr>
              <a:t>Sprinkler system: </a:t>
            </a:r>
            <a:r>
              <a:rPr lang="en-US" sz="2000" b="0" i="0" dirty="0">
                <a:solidFill>
                  <a:srgbClr val="332E2B"/>
                </a:solidFill>
                <a:effectLst/>
                <a:latin typeface="Poppins" panose="00000500000000000000" pitchFamily="2" charset="0"/>
              </a:rPr>
              <a:t>In the Sprinkler irrigation method the water is sprayed or sprinkled over the land to be irrigated. The water is distributed through the system of pipes by pumping. It is then sprayed into the air with the help of sprinklers, which breaks up into small water drops and falls to the ground. The pump supply system, sprinklers, and other operating conditions are designed to enable uniform distribution of water</a:t>
            </a:r>
            <a:r>
              <a:rPr lang="en-US" b="0" i="0" dirty="0">
                <a:solidFill>
                  <a:srgbClr val="332E2B"/>
                </a:solidFill>
                <a:effectLst/>
                <a:latin typeface="Poppins" panose="00000500000000000000" pitchFamily="2" charset="0"/>
              </a:rPr>
              <a:t>.</a:t>
            </a:r>
            <a:endParaRPr lang="en-US" dirty="0"/>
          </a:p>
        </p:txBody>
      </p:sp>
      <p:pic>
        <p:nvPicPr>
          <p:cNvPr id="5" name="Picture 4">
            <a:extLst>
              <a:ext uri="{FF2B5EF4-FFF2-40B4-BE49-F238E27FC236}">
                <a16:creationId xmlns:a16="http://schemas.microsoft.com/office/drawing/2014/main" id="{75540BA3-FA8F-8D0E-10E6-D1200B18B526}"/>
              </a:ext>
            </a:extLst>
          </p:cNvPr>
          <p:cNvPicPr>
            <a:picLocks noChangeAspect="1"/>
          </p:cNvPicPr>
          <p:nvPr/>
        </p:nvPicPr>
        <p:blipFill>
          <a:blip r:embed="rId2"/>
          <a:stretch>
            <a:fillRect/>
          </a:stretch>
        </p:blipFill>
        <p:spPr>
          <a:xfrm>
            <a:off x="5730110" y="2109616"/>
            <a:ext cx="6045200" cy="4153025"/>
          </a:xfrm>
          <a:prstGeom prst="rect">
            <a:avLst/>
          </a:prstGeom>
        </p:spPr>
      </p:pic>
      <p:sp>
        <p:nvSpPr>
          <p:cNvPr id="2" name="TextBox 1">
            <a:extLst>
              <a:ext uri="{FF2B5EF4-FFF2-40B4-BE49-F238E27FC236}">
                <a16:creationId xmlns:a16="http://schemas.microsoft.com/office/drawing/2014/main" id="{CAE02FE0-E10E-F4BE-90E1-0597E5179CBD}"/>
              </a:ext>
            </a:extLst>
          </p:cNvPr>
          <p:cNvSpPr txBox="1"/>
          <p:nvPr/>
        </p:nvSpPr>
        <p:spPr>
          <a:xfrm>
            <a:off x="3174999" y="595358"/>
            <a:ext cx="6045200" cy="707886"/>
          </a:xfrm>
          <a:prstGeom prst="rect">
            <a:avLst/>
          </a:prstGeom>
          <a:noFill/>
        </p:spPr>
        <p:txBody>
          <a:bodyPr wrap="square" rtlCol="0">
            <a:spAutoFit/>
          </a:bodyPr>
          <a:lstStyle/>
          <a:p>
            <a:r>
              <a:rPr lang="en-US" sz="4000" b="1" dirty="0">
                <a:solidFill>
                  <a:srgbClr val="FF0000"/>
                </a:solidFill>
              </a:rPr>
              <a:t>SPRINKLER SYSTEM</a:t>
            </a:r>
          </a:p>
        </p:txBody>
      </p:sp>
    </p:spTree>
    <p:extLst>
      <p:ext uri="{BB962C8B-B14F-4D97-AF65-F5344CB8AC3E}">
        <p14:creationId xmlns:p14="http://schemas.microsoft.com/office/powerpoint/2010/main" val="20243531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3" name="Rectangle 1042">
            <a:extLst>
              <a:ext uri="{FF2B5EF4-FFF2-40B4-BE49-F238E27FC236}">
                <a16:creationId xmlns:a16="http://schemas.microsoft.com/office/drawing/2014/main" id="{06929DF5-54DA-4144-8CA1-4D587AA87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5" name="Rectangle 1044">
            <a:extLst>
              <a:ext uri="{FF2B5EF4-FFF2-40B4-BE49-F238E27FC236}">
                <a16:creationId xmlns:a16="http://schemas.microsoft.com/office/drawing/2014/main" id="{9555CF88-74D5-445D-8341-69B04151A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sp>
      <p:pic>
        <p:nvPicPr>
          <p:cNvPr id="1038" name="Picture 14" descr="Ultimate Guide to Drip Irrigation vs. Sprinkler Irrigation">
            <a:extLst>
              <a:ext uri="{FF2B5EF4-FFF2-40B4-BE49-F238E27FC236}">
                <a16:creationId xmlns:a16="http://schemas.microsoft.com/office/drawing/2014/main" id="{61C4AC43-3837-92B1-A19B-8FDC1A2959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476" r="13017"/>
          <a:stretch/>
        </p:blipFill>
        <p:spPr bwMode="auto">
          <a:xfrm>
            <a:off x="643467" y="643467"/>
            <a:ext cx="5251449" cy="55710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s the sprinkler system of irrigation an excellent method but not ...">
            <a:extLst>
              <a:ext uri="{FF2B5EF4-FFF2-40B4-BE49-F238E27FC236}">
                <a16:creationId xmlns:a16="http://schemas.microsoft.com/office/drawing/2014/main" id="{96AF6B9F-6382-0DEA-378E-B776D8E59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620" r="16458" b="-2"/>
          <a:stretch/>
        </p:blipFill>
        <p:spPr bwMode="auto">
          <a:xfrm>
            <a:off x="6292004" y="643467"/>
            <a:ext cx="5251449"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Sprinkler Irrigation - Advantages &amp; Disadvantages">
            <a:extLst>
              <a:ext uri="{FF2B5EF4-FFF2-40B4-BE49-F238E27FC236}">
                <a16:creationId xmlns:a16="http://schemas.microsoft.com/office/drawing/2014/main" id="{A57A5F56-5DC6-B901-BE99-B0CD072939F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94208421"/>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0DE89C-BD38-842B-3400-3DA89C93A6EF}"/>
              </a:ext>
            </a:extLst>
          </p:cNvPr>
          <p:cNvSpPr txBox="1"/>
          <p:nvPr/>
        </p:nvSpPr>
        <p:spPr>
          <a:xfrm>
            <a:off x="603541" y="1948090"/>
            <a:ext cx="4337109" cy="4093428"/>
          </a:xfrm>
          <a:prstGeom prst="rect">
            <a:avLst/>
          </a:prstGeom>
          <a:noFill/>
        </p:spPr>
        <p:txBody>
          <a:bodyPr wrap="square">
            <a:spAutoFit/>
          </a:bodyPr>
          <a:lstStyle/>
          <a:p>
            <a:r>
              <a:rPr lang="en-US" sz="2000" b="1" i="0" dirty="0">
                <a:solidFill>
                  <a:srgbClr val="332E2B"/>
                </a:solidFill>
                <a:effectLst/>
                <a:latin typeface="Poppins" panose="00000500000000000000" pitchFamily="2" charset="0"/>
              </a:rPr>
              <a:t>Drip system: </a:t>
            </a:r>
            <a:r>
              <a:rPr lang="en-US" sz="2000" b="0" i="0" dirty="0">
                <a:solidFill>
                  <a:srgbClr val="332E2B"/>
                </a:solidFill>
                <a:effectLst/>
                <a:latin typeface="Poppins" panose="00000500000000000000" pitchFamily="2" charset="0"/>
              </a:rPr>
              <a:t>Drip irrigation is the most efficient water and nutrient delivery system for growing crops. It delivers the water and nutrients directly to the plant’s roots, in the right amounts, at the right time, so each plant gets exactly what it needs, when it needs it, to grow optimally. The farmers can produce higher yields while saving on water as well as fertilizers, energy, and even crop protection products.</a:t>
            </a:r>
            <a:endParaRPr lang="en-US" sz="2000" dirty="0"/>
          </a:p>
        </p:txBody>
      </p:sp>
      <p:pic>
        <p:nvPicPr>
          <p:cNvPr id="6" name="Picture 4" descr="Modern methods of irrigation for improved water management">
            <a:extLst>
              <a:ext uri="{FF2B5EF4-FFF2-40B4-BE49-F238E27FC236}">
                <a16:creationId xmlns:a16="http://schemas.microsoft.com/office/drawing/2014/main" id="{71CF0986-85C3-AB4D-AA2B-15ED6BFC3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7732" y="1948090"/>
            <a:ext cx="6637867" cy="43595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DA99719-D68D-6D3D-3AA6-DAC594E48A18}"/>
              </a:ext>
            </a:extLst>
          </p:cNvPr>
          <p:cNvSpPr txBox="1"/>
          <p:nvPr/>
        </p:nvSpPr>
        <p:spPr>
          <a:xfrm>
            <a:off x="2879986" y="816482"/>
            <a:ext cx="7484534" cy="707886"/>
          </a:xfrm>
          <a:prstGeom prst="rect">
            <a:avLst/>
          </a:prstGeom>
          <a:noFill/>
        </p:spPr>
        <p:txBody>
          <a:bodyPr wrap="square" rtlCol="0">
            <a:spAutoFit/>
          </a:bodyPr>
          <a:lstStyle/>
          <a:p>
            <a:r>
              <a:rPr lang="en-US" sz="4000" b="1" dirty="0">
                <a:solidFill>
                  <a:srgbClr val="FF0000"/>
                </a:solidFill>
              </a:rPr>
              <a:t>DRIP IRRIGATION SYSTEM</a:t>
            </a:r>
          </a:p>
        </p:txBody>
      </p:sp>
    </p:spTree>
    <p:extLst>
      <p:ext uri="{BB962C8B-B14F-4D97-AF65-F5344CB8AC3E}">
        <p14:creationId xmlns:p14="http://schemas.microsoft.com/office/powerpoint/2010/main" val="34603992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4DFFDA-8C26-2D32-9EF4-13B9F493AC56}"/>
              </a:ext>
            </a:extLst>
          </p:cNvPr>
          <p:cNvSpPr txBox="1"/>
          <p:nvPr/>
        </p:nvSpPr>
        <p:spPr>
          <a:xfrm>
            <a:off x="662329" y="1477160"/>
            <a:ext cx="4410512" cy="4524315"/>
          </a:xfrm>
          <a:prstGeom prst="rect">
            <a:avLst/>
          </a:prstGeom>
          <a:noFill/>
        </p:spPr>
        <p:txBody>
          <a:bodyPr wrap="square">
            <a:spAutoFit/>
          </a:bodyPr>
          <a:lstStyle/>
          <a:p>
            <a:pPr algn="l"/>
            <a:r>
              <a:rPr lang="en-US" b="1" i="0" dirty="0">
                <a:effectLst/>
                <a:latin typeface="Plus Jakarta Sans"/>
              </a:rPr>
              <a:t>Weeding </a:t>
            </a:r>
            <a:endParaRPr lang="en-US" b="0" i="0" dirty="0">
              <a:effectLst/>
              <a:latin typeface="Plus Jakarta Sans"/>
            </a:endParaRPr>
          </a:p>
          <a:p>
            <a:pPr algn="l">
              <a:buFont typeface="Arial" panose="020B0604020202020204" pitchFamily="34" charset="0"/>
              <a:buChar char="•"/>
            </a:pPr>
            <a:r>
              <a:rPr lang="en-US" b="0" i="0" dirty="0">
                <a:effectLst/>
                <a:latin typeface="Plus Jakarta Sans"/>
              </a:rPr>
              <a:t>Removal of weeds or undesirable plants is called weeding. It can be done by a </a:t>
            </a:r>
            <a:r>
              <a:rPr lang="en-US" b="0" i="0" dirty="0" err="1">
                <a:effectLst/>
                <a:latin typeface="Plus Jakarta Sans"/>
              </a:rPr>
              <a:t>kurpa</a:t>
            </a:r>
            <a:r>
              <a:rPr lang="en-US" dirty="0" err="1">
                <a:latin typeface="Plus Jakarta Sans"/>
              </a:rPr>
              <a:t>i</a:t>
            </a:r>
            <a:r>
              <a:rPr lang="en-US" dirty="0">
                <a:latin typeface="Plus Jakarta Sans"/>
              </a:rPr>
              <a:t> </a:t>
            </a:r>
            <a:r>
              <a:rPr lang="en-US" b="0" i="0" dirty="0">
                <a:effectLst/>
                <a:latin typeface="Plus Jakarta Sans"/>
              </a:rPr>
              <a:t>(trowel) and a harrow. </a:t>
            </a:r>
          </a:p>
          <a:p>
            <a:pPr algn="l"/>
            <a:endParaRPr lang="en-US" b="0" i="0" dirty="0">
              <a:effectLst/>
              <a:latin typeface="Plus Jakarta Sans"/>
            </a:endParaRPr>
          </a:p>
          <a:p>
            <a:pPr algn="l">
              <a:buFont typeface="Arial" panose="020B0604020202020204" pitchFamily="34" charset="0"/>
              <a:buChar char="•"/>
            </a:pPr>
            <a:r>
              <a:rPr lang="en-US" b="1" i="0" dirty="0">
                <a:effectLst/>
                <a:latin typeface="Plus Jakarta Sans"/>
              </a:rPr>
              <a:t>Weed : </a:t>
            </a:r>
            <a:r>
              <a:rPr lang="en-US" b="0" i="0" dirty="0">
                <a:effectLst/>
                <a:latin typeface="Plus Jakarta Sans"/>
              </a:rPr>
              <a:t>They are unwanted plants which grow along with a cultivated crop in a field. They can severely reduce crop yields by competing for light, water and nutrients. </a:t>
            </a:r>
          </a:p>
          <a:p>
            <a:pPr algn="l">
              <a:buFont typeface="Arial" panose="020B0604020202020204" pitchFamily="34" charset="0"/>
              <a:buChar char="•"/>
            </a:pPr>
            <a:r>
              <a:rPr lang="en-US" b="0" i="0" dirty="0">
                <a:effectLst/>
                <a:latin typeface="Plus Jakarta Sans"/>
              </a:rPr>
              <a:t>Some weeds interfere in harvesting and may be poisonous for animals and human beings.</a:t>
            </a:r>
          </a:p>
          <a:p>
            <a:pPr algn="l"/>
            <a:r>
              <a:rPr lang="en-US" b="0" i="0" dirty="0">
                <a:effectLst/>
                <a:latin typeface="Plus Jakarta Sans"/>
              </a:rPr>
              <a:t> </a:t>
            </a:r>
          </a:p>
          <a:p>
            <a:pPr algn="l">
              <a:buFont typeface="Arial" panose="020B0604020202020204" pitchFamily="34" charset="0"/>
              <a:buChar char="•"/>
            </a:pPr>
            <a:r>
              <a:rPr lang="en-US" b="1" i="0" dirty="0">
                <a:effectLst/>
                <a:latin typeface="Plus Jakarta Sans"/>
              </a:rPr>
              <a:t>Some common weeds :</a:t>
            </a:r>
            <a:r>
              <a:rPr lang="en-US" b="0" i="0" dirty="0">
                <a:effectLst/>
                <a:latin typeface="Plus Jakarta Sans"/>
              </a:rPr>
              <a:t> Parthenium (</a:t>
            </a:r>
            <a:r>
              <a:rPr lang="en-US" b="0" i="0" dirty="0" err="1">
                <a:effectLst/>
                <a:latin typeface="Plus Jakarta Sans"/>
              </a:rPr>
              <a:t>Gajar</a:t>
            </a:r>
            <a:r>
              <a:rPr lang="en-US" b="0" i="0" dirty="0">
                <a:effectLst/>
                <a:latin typeface="Plus Jakarta Sans"/>
              </a:rPr>
              <a:t> grass), Convolvulus, Amaranthus (</a:t>
            </a:r>
            <a:r>
              <a:rPr lang="en-US" b="0" i="0" dirty="0" err="1">
                <a:effectLst/>
                <a:latin typeface="Plus Jakarta Sans"/>
              </a:rPr>
              <a:t>Chaulai</a:t>
            </a:r>
            <a:r>
              <a:rPr lang="en-US" b="0" i="0" dirty="0">
                <a:effectLst/>
                <a:latin typeface="Plus Jakarta Sans"/>
              </a:rPr>
              <a:t>), Chenopodium (</a:t>
            </a:r>
            <a:r>
              <a:rPr lang="en-US" b="0" i="0" dirty="0" err="1">
                <a:effectLst/>
                <a:latin typeface="Plus Jakarta Sans"/>
              </a:rPr>
              <a:t>Bathua</a:t>
            </a:r>
            <a:r>
              <a:rPr lang="en-US" b="0" i="0" dirty="0">
                <a:effectLst/>
                <a:latin typeface="Plus Jakarta Sans"/>
              </a:rPr>
              <a:t>), Xanthium (</a:t>
            </a:r>
            <a:r>
              <a:rPr lang="en-US" b="0" i="0" dirty="0" err="1">
                <a:effectLst/>
                <a:latin typeface="Plus Jakarta Sans"/>
              </a:rPr>
              <a:t>Gokhroo</a:t>
            </a:r>
            <a:r>
              <a:rPr lang="en-US" b="0" i="0" dirty="0">
                <a:effectLst/>
                <a:latin typeface="Plus Jakarta Sans"/>
              </a:rPr>
              <a:t>) and Dandelions. </a:t>
            </a:r>
          </a:p>
        </p:txBody>
      </p:sp>
      <p:pic>
        <p:nvPicPr>
          <p:cNvPr id="5" name="Picture 4">
            <a:extLst>
              <a:ext uri="{FF2B5EF4-FFF2-40B4-BE49-F238E27FC236}">
                <a16:creationId xmlns:a16="http://schemas.microsoft.com/office/drawing/2014/main" id="{217536F2-92A8-1F98-6B31-7E496B24C245}"/>
              </a:ext>
            </a:extLst>
          </p:cNvPr>
          <p:cNvPicPr>
            <a:picLocks noChangeAspect="1"/>
          </p:cNvPicPr>
          <p:nvPr/>
        </p:nvPicPr>
        <p:blipFill>
          <a:blip r:embed="rId2"/>
          <a:stretch>
            <a:fillRect/>
          </a:stretch>
        </p:blipFill>
        <p:spPr>
          <a:xfrm>
            <a:off x="5376333" y="1477160"/>
            <a:ext cx="6153338" cy="4635773"/>
          </a:xfrm>
          <a:prstGeom prst="rect">
            <a:avLst/>
          </a:prstGeom>
        </p:spPr>
      </p:pic>
      <p:sp>
        <p:nvSpPr>
          <p:cNvPr id="2" name="TextBox 1">
            <a:extLst>
              <a:ext uri="{FF2B5EF4-FFF2-40B4-BE49-F238E27FC236}">
                <a16:creationId xmlns:a16="http://schemas.microsoft.com/office/drawing/2014/main" id="{3E9DA519-92E4-9449-45B5-9A5A39750ABD}"/>
              </a:ext>
            </a:extLst>
          </p:cNvPr>
          <p:cNvSpPr txBox="1"/>
          <p:nvPr/>
        </p:nvSpPr>
        <p:spPr>
          <a:xfrm>
            <a:off x="4521200" y="502582"/>
            <a:ext cx="4597400" cy="707886"/>
          </a:xfrm>
          <a:prstGeom prst="rect">
            <a:avLst/>
          </a:prstGeom>
          <a:noFill/>
        </p:spPr>
        <p:txBody>
          <a:bodyPr wrap="square" rtlCol="0">
            <a:spAutoFit/>
          </a:bodyPr>
          <a:lstStyle/>
          <a:p>
            <a:r>
              <a:rPr lang="en-US" sz="4000" b="1" dirty="0">
                <a:solidFill>
                  <a:srgbClr val="FF0000"/>
                </a:solidFill>
              </a:rPr>
              <a:t>WEEDS</a:t>
            </a:r>
          </a:p>
        </p:txBody>
      </p:sp>
    </p:spTree>
    <p:extLst>
      <p:ext uri="{BB962C8B-B14F-4D97-AF65-F5344CB8AC3E}">
        <p14:creationId xmlns:p14="http://schemas.microsoft.com/office/powerpoint/2010/main" val="67451220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BF8D64-4564-3F72-F55F-BC3BE5141B84}"/>
              </a:ext>
            </a:extLst>
          </p:cNvPr>
          <p:cNvSpPr txBox="1"/>
          <p:nvPr/>
        </p:nvSpPr>
        <p:spPr>
          <a:xfrm>
            <a:off x="2947989" y="1650101"/>
            <a:ext cx="6097314" cy="4524315"/>
          </a:xfrm>
          <a:prstGeom prst="rect">
            <a:avLst/>
          </a:prstGeom>
          <a:noFill/>
        </p:spPr>
        <p:txBody>
          <a:bodyPr wrap="square">
            <a:spAutoFit/>
          </a:bodyPr>
          <a:lstStyle/>
          <a:p>
            <a:pPr marL="285750" indent="-285750" algn="l">
              <a:buFont typeface="Wingdings" panose="05000000000000000000" pitchFamily="2" charset="2"/>
              <a:buChar char="q"/>
            </a:pPr>
            <a:r>
              <a:rPr lang="en-US" b="0" i="0" dirty="0">
                <a:solidFill>
                  <a:srgbClr val="1F1F1F"/>
                </a:solidFill>
                <a:effectLst/>
                <a:latin typeface="Google Sans"/>
              </a:rPr>
              <a:t>Why Kharif crops cannot be grown in Rabi season?</a:t>
            </a:r>
          </a:p>
          <a:p>
            <a:pPr marL="285750" indent="-285750" algn="l">
              <a:buFont typeface="Wingdings" panose="05000000000000000000" pitchFamily="2" charset="2"/>
              <a:buChar char="q"/>
            </a:pPr>
            <a:r>
              <a:rPr lang="en-US" b="0" i="0" dirty="0">
                <a:solidFill>
                  <a:srgbClr val="1F1F1F"/>
                </a:solidFill>
                <a:effectLst/>
                <a:latin typeface="Google Sans"/>
              </a:rPr>
              <a:t>What are the steps involved in soil preparation?</a:t>
            </a:r>
          </a:p>
          <a:p>
            <a:pPr marL="285750" indent="-285750" algn="l">
              <a:buFont typeface="Wingdings" panose="05000000000000000000" pitchFamily="2" charset="2"/>
              <a:buChar char="q"/>
            </a:pPr>
            <a:r>
              <a:rPr lang="en-US" b="0" i="0" dirty="0">
                <a:solidFill>
                  <a:srgbClr val="1F1F1F"/>
                </a:solidFill>
                <a:effectLst/>
                <a:latin typeface="Google Sans"/>
              </a:rPr>
              <a:t>Name the medium in which plants grow.</a:t>
            </a:r>
          </a:p>
          <a:p>
            <a:pPr marL="285750" indent="-285750" algn="l">
              <a:buFont typeface="Wingdings" panose="05000000000000000000" pitchFamily="2" charset="2"/>
              <a:buChar char="q"/>
            </a:pPr>
            <a:r>
              <a:rPr lang="en-US" b="0" i="0" dirty="0">
                <a:solidFill>
                  <a:srgbClr val="1F1F1F"/>
                </a:solidFill>
                <a:effectLst/>
                <a:latin typeface="Google Sans"/>
              </a:rPr>
              <a:t>Why is it necessary to dry grains before storing them?</a:t>
            </a:r>
          </a:p>
          <a:p>
            <a:pPr marL="285750" indent="-285750" algn="l">
              <a:buFont typeface="Wingdings" panose="05000000000000000000" pitchFamily="2" charset="2"/>
              <a:buChar char="q"/>
            </a:pPr>
            <a:r>
              <a:rPr lang="en-US" b="0" i="0" dirty="0">
                <a:solidFill>
                  <a:srgbClr val="1F1F1F"/>
                </a:solidFill>
                <a:effectLst/>
                <a:latin typeface="Google Sans"/>
              </a:rPr>
              <a:t>How are manures prepared by the farmers?</a:t>
            </a:r>
          </a:p>
          <a:p>
            <a:pPr marL="285750" indent="-285750" algn="l">
              <a:buFont typeface="Wingdings" panose="05000000000000000000" pitchFamily="2" charset="2"/>
              <a:buChar char="q"/>
            </a:pPr>
            <a:r>
              <a:rPr lang="en-US" b="0" i="0" dirty="0">
                <a:solidFill>
                  <a:srgbClr val="333333"/>
                </a:solidFill>
                <a:effectLst/>
                <a:latin typeface="Roboto" panose="02000000000000000000" pitchFamily="2" charset="0"/>
              </a:rPr>
              <a:t> What are the basic practices of crop production?</a:t>
            </a:r>
          </a:p>
          <a:p>
            <a:pPr marL="285750" indent="-285750" algn="l">
              <a:buFont typeface="Wingdings" panose="05000000000000000000" pitchFamily="2" charset="2"/>
              <a:buChar char="q"/>
            </a:pPr>
            <a:r>
              <a:rPr lang="en-US" b="0" i="0" dirty="0">
                <a:solidFill>
                  <a:srgbClr val="333333"/>
                </a:solidFill>
                <a:effectLst/>
                <a:latin typeface="Roboto" panose="02000000000000000000" pitchFamily="2" charset="0"/>
              </a:rPr>
              <a:t> What are crops? Explain the two crops in detail.</a:t>
            </a:r>
          </a:p>
          <a:p>
            <a:pPr marL="285750" indent="-285750" algn="l">
              <a:buFont typeface="Wingdings" panose="05000000000000000000" pitchFamily="2" charset="2"/>
              <a:buChar char="q"/>
            </a:pPr>
            <a:r>
              <a:rPr lang="en-US" b="0" i="0" dirty="0">
                <a:solidFill>
                  <a:srgbClr val="333333"/>
                </a:solidFill>
                <a:effectLst/>
                <a:latin typeface="Roboto" panose="02000000000000000000" pitchFamily="2" charset="0"/>
              </a:rPr>
              <a:t>Write a short note on weeding.</a:t>
            </a:r>
          </a:p>
          <a:p>
            <a:pPr marL="285750" indent="-285750" algn="l">
              <a:buFont typeface="Wingdings" panose="05000000000000000000" pitchFamily="2" charset="2"/>
              <a:buChar char="q"/>
            </a:pPr>
            <a:r>
              <a:rPr lang="en-US" b="0" i="0" dirty="0">
                <a:solidFill>
                  <a:srgbClr val="333333"/>
                </a:solidFill>
                <a:effectLst/>
                <a:latin typeface="Roboto" panose="02000000000000000000" pitchFamily="2" charset="0"/>
              </a:rPr>
              <a:t> Explain how fertilizers are different from manures?</a:t>
            </a:r>
          </a:p>
          <a:p>
            <a:pPr marL="285750" indent="-285750" algn="l">
              <a:buFont typeface="Wingdings" panose="05000000000000000000" pitchFamily="2" charset="2"/>
              <a:buChar char="q"/>
            </a:pPr>
            <a:r>
              <a:rPr lang="en-US" b="0" i="0" dirty="0">
                <a:solidFill>
                  <a:srgbClr val="333333"/>
                </a:solidFill>
                <a:effectLst/>
                <a:latin typeface="Roboto" panose="02000000000000000000" pitchFamily="2" charset="0"/>
              </a:rPr>
              <a:t> Give examples of two Rabi and two Kharif crops.</a:t>
            </a:r>
          </a:p>
          <a:p>
            <a:pPr marL="285750" indent="-285750" algn="l">
              <a:buFont typeface="Wingdings" panose="05000000000000000000" pitchFamily="2" charset="2"/>
              <a:buChar char="q"/>
            </a:pPr>
            <a:r>
              <a:rPr lang="en-US" b="0" i="0" dirty="0">
                <a:solidFill>
                  <a:srgbClr val="333333"/>
                </a:solidFill>
                <a:effectLst/>
                <a:latin typeface="Roboto" panose="02000000000000000000" pitchFamily="2" charset="0"/>
              </a:rPr>
              <a:t> Explain modern method of sowing.</a:t>
            </a:r>
          </a:p>
          <a:p>
            <a:pPr marL="285750" indent="-285750" algn="l">
              <a:buFont typeface="Wingdings" panose="05000000000000000000" pitchFamily="2" charset="2"/>
              <a:buChar char="q"/>
            </a:pPr>
            <a:r>
              <a:rPr lang="en-US" b="0" i="0" dirty="0">
                <a:solidFill>
                  <a:srgbClr val="333333"/>
                </a:solidFill>
                <a:effectLst/>
                <a:latin typeface="Roboto" panose="02000000000000000000" pitchFamily="2" charset="0"/>
              </a:rPr>
              <a:t> What is crop rotation and why is it important?</a:t>
            </a:r>
          </a:p>
          <a:p>
            <a:pPr marL="285750" indent="-285750" algn="l">
              <a:buFont typeface="Wingdings" panose="05000000000000000000" pitchFamily="2" charset="2"/>
              <a:buChar char="q"/>
            </a:pPr>
            <a:r>
              <a:rPr lang="en-US" b="0" i="0" dirty="0">
                <a:solidFill>
                  <a:srgbClr val="333333"/>
                </a:solidFill>
                <a:effectLst/>
                <a:latin typeface="Roboto" panose="02000000000000000000" pitchFamily="2" charset="0"/>
              </a:rPr>
              <a:t> How are grains stored and protected?</a:t>
            </a:r>
          </a:p>
          <a:p>
            <a:pPr marL="285750" indent="-285750" algn="l">
              <a:buFont typeface="Wingdings" panose="05000000000000000000" pitchFamily="2" charset="2"/>
              <a:buChar char="q"/>
            </a:pPr>
            <a:r>
              <a:rPr lang="en-US" b="0" i="0" dirty="0">
                <a:solidFill>
                  <a:srgbClr val="333333"/>
                </a:solidFill>
                <a:effectLst/>
                <a:latin typeface="Roboto" panose="02000000000000000000" pitchFamily="2" charset="0"/>
              </a:rPr>
              <a:t> Mention names of any two fertilizers.</a:t>
            </a:r>
          </a:p>
          <a:p>
            <a:pPr marL="285750" indent="-285750" algn="l">
              <a:buFont typeface="Wingdings" panose="05000000000000000000" pitchFamily="2" charset="2"/>
              <a:buChar char="q"/>
            </a:pPr>
            <a:r>
              <a:rPr lang="en-US" b="0" i="0" dirty="0">
                <a:solidFill>
                  <a:srgbClr val="333333"/>
                </a:solidFill>
                <a:effectLst/>
                <a:latin typeface="Roboto" panose="02000000000000000000" pitchFamily="2" charset="0"/>
              </a:rPr>
              <a:t>Why is it necessary to sow seeds at appropriate depth?</a:t>
            </a:r>
          </a:p>
          <a:p>
            <a:pPr algn="l">
              <a:buFont typeface="Arial" panose="020B0604020202020204" pitchFamily="34" charset="0"/>
              <a:buChar char="•"/>
            </a:pPr>
            <a:endParaRPr lang="en-US" b="0" i="0" dirty="0">
              <a:solidFill>
                <a:srgbClr val="1F1F1F"/>
              </a:solidFill>
              <a:effectLst/>
              <a:latin typeface="Google Sans"/>
            </a:endParaRPr>
          </a:p>
        </p:txBody>
      </p:sp>
      <p:sp>
        <p:nvSpPr>
          <p:cNvPr id="2" name="TextBox 1">
            <a:extLst>
              <a:ext uri="{FF2B5EF4-FFF2-40B4-BE49-F238E27FC236}">
                <a16:creationId xmlns:a16="http://schemas.microsoft.com/office/drawing/2014/main" id="{5A0ED599-92B1-8297-7C3F-E8F1A5271C2A}"/>
              </a:ext>
            </a:extLst>
          </p:cNvPr>
          <p:cNvSpPr txBox="1"/>
          <p:nvPr/>
        </p:nvSpPr>
        <p:spPr>
          <a:xfrm>
            <a:off x="3065435" y="771787"/>
            <a:ext cx="5536734" cy="646331"/>
          </a:xfrm>
          <a:prstGeom prst="rect">
            <a:avLst/>
          </a:prstGeom>
          <a:noFill/>
        </p:spPr>
        <p:txBody>
          <a:bodyPr wrap="square" rtlCol="0">
            <a:spAutoFit/>
          </a:bodyPr>
          <a:lstStyle/>
          <a:p>
            <a:pPr algn="ctr"/>
            <a:r>
              <a:rPr lang="en-US" sz="3600" b="1" dirty="0">
                <a:solidFill>
                  <a:srgbClr val="FF0000"/>
                </a:solidFill>
              </a:rPr>
              <a:t>PREVIOUS KNOWLEADGE</a:t>
            </a:r>
          </a:p>
        </p:txBody>
      </p:sp>
    </p:spTree>
    <p:extLst>
      <p:ext uri="{BB962C8B-B14F-4D97-AF65-F5344CB8AC3E}">
        <p14:creationId xmlns:p14="http://schemas.microsoft.com/office/powerpoint/2010/main" val="3011162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85000"/>
            <a:satMod val="160000"/>
            <a:lumMod val="110000"/>
          </a:schemeClr>
        </a:solidFill>
        <a:effectLst/>
      </p:bgPr>
    </p:bg>
    <p:spTree>
      <p:nvGrpSpPr>
        <p:cNvPr id="1" name=""/>
        <p:cNvGrpSpPr/>
        <p:nvPr/>
      </p:nvGrpSpPr>
      <p:grpSpPr>
        <a:xfrm>
          <a:off x="0" y="0"/>
          <a:ext cx="0" cy="0"/>
          <a:chOff x="0" y="0"/>
          <a:chExt cx="0" cy="0"/>
        </a:xfrm>
      </p:grpSpPr>
      <p:sp useBgFill="1">
        <p:nvSpPr>
          <p:cNvPr id="1079" name="Rectangle 1078">
            <a:extLst>
              <a:ext uri="{FF2B5EF4-FFF2-40B4-BE49-F238E27FC236}">
                <a16:creationId xmlns:a16="http://schemas.microsoft.com/office/drawing/2014/main" id="{B1063757-73D0-470E-8760-18BB12DD6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D21FCE8-5714-4F87-8ADF-1E7819C5A57D}"/>
              </a:ext>
            </a:extLst>
          </p:cNvPr>
          <p:cNvPicPr>
            <a:picLocks noChangeAspect="1"/>
          </p:cNvPicPr>
          <p:nvPr/>
        </p:nvPicPr>
        <p:blipFill>
          <a:blip r:embed="rId2"/>
          <a:srcRect l="10500" r="26412" b="2"/>
          <a:stretch/>
        </p:blipFill>
        <p:spPr>
          <a:xfrm>
            <a:off x="643467" y="643467"/>
            <a:ext cx="5206999" cy="5571066"/>
          </a:xfrm>
          <a:prstGeom prst="rect">
            <a:avLst/>
          </a:prstGeom>
        </p:spPr>
      </p:pic>
      <p:sp>
        <p:nvSpPr>
          <p:cNvPr id="1081" name="Rectangle 1080">
            <a:extLst>
              <a:ext uri="{FF2B5EF4-FFF2-40B4-BE49-F238E27FC236}">
                <a16:creationId xmlns:a16="http://schemas.microsoft.com/office/drawing/2014/main" id="{7ADAE085-FE50-4582-BE64-5DEA8EFBE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534321" cy="589788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42 Common Weeds in Lawns and Gardens ...">
            <a:extLst>
              <a:ext uri="{FF2B5EF4-FFF2-40B4-BE49-F238E27FC236}">
                <a16:creationId xmlns:a16="http://schemas.microsoft.com/office/drawing/2014/main" id="{566B0018-E4DD-F73D-916D-A2F22AF977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142" r="11661"/>
          <a:stretch/>
        </p:blipFill>
        <p:spPr bwMode="auto">
          <a:xfrm>
            <a:off x="6340094" y="633305"/>
            <a:ext cx="5206999" cy="5571066"/>
          </a:xfrm>
          <a:prstGeom prst="rect">
            <a:avLst/>
          </a:prstGeom>
          <a:noFill/>
          <a:extLst>
            <a:ext uri="{909E8E84-426E-40DD-AFC4-6F175D3DCCD1}">
              <a14:hiddenFill xmlns:a14="http://schemas.microsoft.com/office/drawing/2010/main">
                <a:solidFill>
                  <a:srgbClr val="FFFFFF"/>
                </a:solidFill>
              </a14:hiddenFill>
            </a:ext>
          </a:extLst>
        </p:spPr>
      </p:pic>
      <p:sp>
        <p:nvSpPr>
          <p:cNvPr id="1083" name="Rectangle 1082">
            <a:extLst>
              <a:ext uri="{FF2B5EF4-FFF2-40B4-BE49-F238E27FC236}">
                <a16:creationId xmlns:a16="http://schemas.microsoft.com/office/drawing/2014/main" id="{8649D396-7D00-4DDA-81C8-0A815349E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3639" y="469898"/>
            <a:ext cx="5534321" cy="589788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utoShape 12" descr="Why get rid of weeds? 4 key reasons why weeds should be removed">
            <a:extLst>
              <a:ext uri="{FF2B5EF4-FFF2-40B4-BE49-F238E27FC236}">
                <a16:creationId xmlns:a16="http://schemas.microsoft.com/office/drawing/2014/main" id="{D5943A7A-D549-B35C-AED2-CEED5AECA96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94969852"/>
      </p:ext>
    </p:extLst>
  </p:cSld>
  <p:clrMapOvr>
    <a:overrideClrMapping bg1="dk1" tx1="lt1" bg2="dk2" tx2="lt2" accent1="accent1" accent2="accent2" accent3="accent3" accent4="accent4" accent5="accent5" accent6="accent6" hlink="hlink" folHlink="folHlink"/>
  </p:clrMapOvr>
  <p:transition spd="slow">
    <p:wheel spokes="1"/>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4" name="Rectangle 2063">
            <a:extLst>
              <a:ext uri="{FF2B5EF4-FFF2-40B4-BE49-F238E27FC236}">
                <a16:creationId xmlns:a16="http://schemas.microsoft.com/office/drawing/2014/main" id="{BF494AE6-A88C-448B-B1B7-80259E6F4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Weed Management :: Physical Method">
            <a:extLst>
              <a:ext uri="{FF2B5EF4-FFF2-40B4-BE49-F238E27FC236}">
                <a16:creationId xmlns:a16="http://schemas.microsoft.com/office/drawing/2014/main" id="{669885F0-477E-4210-D1E9-EB35EED61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446" r="-4" b="-4"/>
          <a:stretch/>
        </p:blipFill>
        <p:spPr bwMode="auto">
          <a:xfrm>
            <a:off x="321734" y="321733"/>
            <a:ext cx="3084025" cy="30214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verything You Need To Know About Weed Removal – Daitool">
            <a:extLst>
              <a:ext uri="{FF2B5EF4-FFF2-40B4-BE49-F238E27FC236}">
                <a16:creationId xmlns:a16="http://schemas.microsoft.com/office/drawing/2014/main" id="{A2EDEEFD-068D-9C4E-609F-566902D88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880" r="4101" b="5"/>
          <a:stretch/>
        </p:blipFill>
        <p:spPr bwMode="auto">
          <a:xfrm>
            <a:off x="321734" y="3514854"/>
            <a:ext cx="3084025" cy="27859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0" descr="Southern Ag Amine 2,4-D Weed Killer ...">
            <a:extLst>
              <a:ext uri="{FF2B5EF4-FFF2-40B4-BE49-F238E27FC236}">
                <a16:creationId xmlns:a16="http://schemas.microsoft.com/office/drawing/2014/main" id="{485C0FA8-B96C-C2F1-3330-FE7E6B4214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473"/>
          <a:stretch/>
        </p:blipFill>
        <p:spPr bwMode="auto">
          <a:xfrm>
            <a:off x="3598286" y="321733"/>
            <a:ext cx="4043250" cy="597907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est Ways to &quot;Remove Weeds&quot; From a Large Area - Cottage">
            <a:extLst>
              <a:ext uri="{FF2B5EF4-FFF2-40B4-BE49-F238E27FC236}">
                <a16:creationId xmlns:a16="http://schemas.microsoft.com/office/drawing/2014/main" id="{C6048E90-DDDF-BC0F-3447-8DB47DBD9B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673" r="34268" b="2"/>
          <a:stretch/>
        </p:blipFill>
        <p:spPr bwMode="auto">
          <a:xfrm>
            <a:off x="7834063" y="321733"/>
            <a:ext cx="4036201" cy="5979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029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7E4614-5355-DE6A-D61F-189A6482779A}"/>
              </a:ext>
            </a:extLst>
          </p:cNvPr>
          <p:cNvSpPr txBox="1"/>
          <p:nvPr/>
        </p:nvSpPr>
        <p:spPr>
          <a:xfrm>
            <a:off x="724094" y="2156631"/>
            <a:ext cx="3627772" cy="3539430"/>
          </a:xfrm>
          <a:prstGeom prst="rect">
            <a:avLst/>
          </a:prstGeom>
          <a:noFill/>
        </p:spPr>
        <p:txBody>
          <a:bodyPr wrap="square">
            <a:spAutoFit/>
          </a:bodyPr>
          <a:lstStyle/>
          <a:p>
            <a:r>
              <a:rPr lang="en-US" sz="2800" b="1" i="0" dirty="0">
                <a:solidFill>
                  <a:srgbClr val="494A4A"/>
                </a:solidFill>
                <a:effectLst/>
                <a:latin typeface="Plus Jakarta Sans"/>
              </a:rPr>
              <a:t>Harvesting : </a:t>
            </a:r>
            <a:r>
              <a:rPr lang="en-US" sz="2800" b="0" i="0" dirty="0">
                <a:solidFill>
                  <a:srgbClr val="494A4A"/>
                </a:solidFill>
                <a:effectLst/>
                <a:latin typeface="Plus Jakarta Sans"/>
              </a:rPr>
              <a:t>The cutting and gathering of crops after its maturation is called harvesting. It can be done manually by sickle or by a machine called a harvester</a:t>
            </a:r>
            <a:endParaRPr lang="en-US" sz="2800" dirty="0"/>
          </a:p>
        </p:txBody>
      </p:sp>
      <p:pic>
        <p:nvPicPr>
          <p:cNvPr id="5" name="Picture 4">
            <a:extLst>
              <a:ext uri="{FF2B5EF4-FFF2-40B4-BE49-F238E27FC236}">
                <a16:creationId xmlns:a16="http://schemas.microsoft.com/office/drawing/2014/main" id="{35DE6D5B-D4F8-0EC4-DD09-BEB743A021DC}"/>
              </a:ext>
            </a:extLst>
          </p:cNvPr>
          <p:cNvPicPr>
            <a:picLocks noChangeAspect="1"/>
          </p:cNvPicPr>
          <p:nvPr/>
        </p:nvPicPr>
        <p:blipFill>
          <a:blip r:embed="rId2"/>
          <a:stretch>
            <a:fillRect/>
          </a:stretch>
        </p:blipFill>
        <p:spPr>
          <a:xfrm>
            <a:off x="5058327" y="2156631"/>
            <a:ext cx="6096313" cy="3727702"/>
          </a:xfrm>
          <a:prstGeom prst="rect">
            <a:avLst/>
          </a:prstGeom>
        </p:spPr>
      </p:pic>
      <p:sp>
        <p:nvSpPr>
          <p:cNvPr id="2" name="TextBox 1">
            <a:extLst>
              <a:ext uri="{FF2B5EF4-FFF2-40B4-BE49-F238E27FC236}">
                <a16:creationId xmlns:a16="http://schemas.microsoft.com/office/drawing/2014/main" id="{BE30B7BF-E3C7-9EDB-6079-632FC539EDD2}"/>
              </a:ext>
            </a:extLst>
          </p:cNvPr>
          <p:cNvSpPr txBox="1"/>
          <p:nvPr/>
        </p:nvSpPr>
        <p:spPr>
          <a:xfrm>
            <a:off x="3911600" y="807996"/>
            <a:ext cx="4368800" cy="707886"/>
          </a:xfrm>
          <a:prstGeom prst="rect">
            <a:avLst/>
          </a:prstGeom>
          <a:noFill/>
        </p:spPr>
        <p:txBody>
          <a:bodyPr wrap="square" rtlCol="0">
            <a:spAutoFit/>
          </a:bodyPr>
          <a:lstStyle/>
          <a:p>
            <a:r>
              <a:rPr lang="en-US" sz="4000" b="1" dirty="0">
                <a:solidFill>
                  <a:srgbClr val="FF0000"/>
                </a:solidFill>
              </a:rPr>
              <a:t>HARVESTING</a:t>
            </a:r>
          </a:p>
        </p:txBody>
      </p:sp>
    </p:spTree>
    <p:extLst>
      <p:ext uri="{BB962C8B-B14F-4D97-AF65-F5344CB8AC3E}">
        <p14:creationId xmlns:p14="http://schemas.microsoft.com/office/powerpoint/2010/main" val="462155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6AF313-5C9B-332B-CC94-2BCBF3773CEC}"/>
              </a:ext>
            </a:extLst>
          </p:cNvPr>
          <p:cNvSpPr txBox="1"/>
          <p:nvPr/>
        </p:nvSpPr>
        <p:spPr>
          <a:xfrm>
            <a:off x="487053" y="2319866"/>
            <a:ext cx="5541214" cy="3539430"/>
          </a:xfrm>
          <a:prstGeom prst="rect">
            <a:avLst/>
          </a:prstGeom>
          <a:noFill/>
        </p:spPr>
        <p:txBody>
          <a:bodyPr wrap="square">
            <a:spAutoFit/>
          </a:bodyPr>
          <a:lstStyle/>
          <a:p>
            <a:pPr algn="l"/>
            <a:r>
              <a:rPr lang="en-US" sz="2800" b="1" i="0" dirty="0">
                <a:solidFill>
                  <a:srgbClr val="444444"/>
                </a:solidFill>
                <a:effectLst/>
                <a:latin typeface="Poppins" panose="00000500000000000000" pitchFamily="2" charset="0"/>
              </a:rPr>
              <a:t>Threshing</a:t>
            </a:r>
          </a:p>
          <a:p>
            <a:pPr algn="l">
              <a:buFont typeface="Arial" panose="020B0604020202020204" pitchFamily="34" charset="0"/>
              <a:buChar char="•"/>
            </a:pPr>
            <a:r>
              <a:rPr lang="en-US" sz="2800" b="0" i="0" dirty="0">
                <a:solidFill>
                  <a:srgbClr val="444444"/>
                </a:solidFill>
                <a:effectLst/>
                <a:latin typeface="Poppins" panose="00000500000000000000" pitchFamily="2" charset="0"/>
              </a:rPr>
              <a:t>Threshing is the process of loosening the grains from the chaff.</a:t>
            </a:r>
          </a:p>
          <a:p>
            <a:pPr algn="l">
              <a:buFont typeface="Arial" panose="020B0604020202020204" pitchFamily="34" charset="0"/>
              <a:buChar char="•"/>
            </a:pPr>
            <a:r>
              <a:rPr lang="en-US" sz="2800" b="0" i="0" dirty="0">
                <a:solidFill>
                  <a:srgbClr val="444444"/>
                </a:solidFill>
                <a:effectLst/>
                <a:latin typeface="Poppins" panose="00000500000000000000" pitchFamily="2" charset="0"/>
              </a:rPr>
              <a:t>While it can be done manually, a machine is used that separates all the grain seeds these days.</a:t>
            </a:r>
          </a:p>
        </p:txBody>
      </p:sp>
      <p:pic>
        <p:nvPicPr>
          <p:cNvPr id="5" name="Picture 4">
            <a:extLst>
              <a:ext uri="{FF2B5EF4-FFF2-40B4-BE49-F238E27FC236}">
                <a16:creationId xmlns:a16="http://schemas.microsoft.com/office/drawing/2014/main" id="{8E59401F-93B3-7F9F-9837-A8EC88B2B41B}"/>
              </a:ext>
            </a:extLst>
          </p:cNvPr>
          <p:cNvPicPr>
            <a:picLocks noChangeAspect="1"/>
          </p:cNvPicPr>
          <p:nvPr/>
        </p:nvPicPr>
        <p:blipFill>
          <a:blip r:embed="rId2"/>
          <a:stretch>
            <a:fillRect/>
          </a:stretch>
        </p:blipFill>
        <p:spPr>
          <a:xfrm>
            <a:off x="6028267" y="2602369"/>
            <a:ext cx="5487580" cy="3400498"/>
          </a:xfrm>
          <a:prstGeom prst="rect">
            <a:avLst/>
          </a:prstGeom>
        </p:spPr>
      </p:pic>
      <p:sp>
        <p:nvSpPr>
          <p:cNvPr id="2" name="TextBox 1">
            <a:extLst>
              <a:ext uri="{FF2B5EF4-FFF2-40B4-BE49-F238E27FC236}">
                <a16:creationId xmlns:a16="http://schemas.microsoft.com/office/drawing/2014/main" id="{15CC451D-E08C-A303-CE33-17FAE3DF237C}"/>
              </a:ext>
            </a:extLst>
          </p:cNvPr>
          <p:cNvSpPr txBox="1"/>
          <p:nvPr/>
        </p:nvSpPr>
        <p:spPr>
          <a:xfrm>
            <a:off x="4068233" y="812801"/>
            <a:ext cx="3920067" cy="707886"/>
          </a:xfrm>
          <a:prstGeom prst="rect">
            <a:avLst/>
          </a:prstGeom>
          <a:noFill/>
        </p:spPr>
        <p:txBody>
          <a:bodyPr wrap="square" rtlCol="0">
            <a:spAutoFit/>
          </a:bodyPr>
          <a:lstStyle/>
          <a:p>
            <a:r>
              <a:rPr lang="en-US" sz="4000" b="1" dirty="0">
                <a:solidFill>
                  <a:srgbClr val="FF0000"/>
                </a:solidFill>
              </a:rPr>
              <a:t>THRESHING</a:t>
            </a:r>
          </a:p>
        </p:txBody>
      </p:sp>
    </p:spTree>
    <p:extLst>
      <p:ext uri="{BB962C8B-B14F-4D97-AF65-F5344CB8AC3E}">
        <p14:creationId xmlns:p14="http://schemas.microsoft.com/office/powerpoint/2010/main" val="575256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F9FF23-4CDB-841B-716F-D48DDEEA35D8}"/>
              </a:ext>
            </a:extLst>
          </p:cNvPr>
          <p:cNvSpPr txBox="1"/>
          <p:nvPr/>
        </p:nvSpPr>
        <p:spPr>
          <a:xfrm>
            <a:off x="477628" y="1430240"/>
            <a:ext cx="5729898" cy="5355312"/>
          </a:xfrm>
          <a:prstGeom prst="rect">
            <a:avLst/>
          </a:prstGeom>
          <a:noFill/>
        </p:spPr>
        <p:txBody>
          <a:bodyPr wrap="square">
            <a:spAutoFit/>
          </a:bodyPr>
          <a:lstStyle/>
          <a:p>
            <a:pPr algn="l"/>
            <a:r>
              <a:rPr lang="en-US" sz="1600" dirty="0">
                <a:solidFill>
                  <a:srgbClr val="444444"/>
                </a:solidFill>
                <a:latin typeface="Poppins" panose="00000500000000000000" pitchFamily="2" charset="0"/>
              </a:rPr>
              <a:t>Storage : Proper storage is necessary to get seasonal food regularly throughout the year. Freshly harvested grains have more moisture. If freshly harvested grains are stored without drying, then they may get spoil and loose their germination capacity Storage losses can be very high. </a:t>
            </a:r>
          </a:p>
          <a:p>
            <a:pPr algn="l"/>
            <a:endParaRPr lang="en-US" sz="1600" dirty="0">
              <a:solidFill>
                <a:srgbClr val="444444"/>
              </a:solidFill>
              <a:latin typeface="Poppins" panose="00000500000000000000" pitchFamily="2" charset="0"/>
            </a:endParaRPr>
          </a:p>
          <a:p>
            <a:pPr algn="l"/>
            <a:r>
              <a:rPr lang="en-US" sz="1600" dirty="0">
                <a:solidFill>
                  <a:srgbClr val="444444"/>
                </a:solidFill>
                <a:latin typeface="Poppins" panose="00000500000000000000" pitchFamily="2" charset="0"/>
              </a:rPr>
              <a:t>Factors contributing </a:t>
            </a:r>
            <a:r>
              <a:rPr lang="en-US" sz="1600" b="0" i="0" dirty="0">
                <a:solidFill>
                  <a:srgbClr val="444444"/>
                </a:solidFill>
                <a:effectLst/>
                <a:latin typeface="Poppins" panose="00000500000000000000" pitchFamily="2" charset="0"/>
              </a:rPr>
              <a:t>to losses are biotic components such as fungi, mites, bacteria, insects, rodents etc.</a:t>
            </a:r>
          </a:p>
          <a:p>
            <a:pPr algn="l"/>
            <a:endParaRPr lang="en-US" sz="1600" dirty="0">
              <a:solidFill>
                <a:srgbClr val="444444"/>
              </a:solidFill>
              <a:latin typeface="Poppins" panose="00000500000000000000" pitchFamily="2" charset="0"/>
            </a:endParaRPr>
          </a:p>
          <a:p>
            <a:pPr algn="l"/>
            <a:r>
              <a:rPr lang="en-US" sz="1600" b="0" i="0" dirty="0">
                <a:solidFill>
                  <a:srgbClr val="444444"/>
                </a:solidFill>
                <a:effectLst/>
                <a:latin typeface="Poppins" panose="00000500000000000000" pitchFamily="2" charset="0"/>
              </a:rPr>
              <a:t> Abiotic components that affect storage losses include un </a:t>
            </a:r>
            <a:r>
              <a:rPr lang="en-US" sz="1600" b="0" i="0" dirty="0" err="1">
                <a:solidFill>
                  <a:srgbClr val="444444"/>
                </a:solidFill>
                <a:effectLst/>
                <a:latin typeface="Poppins" panose="00000500000000000000" pitchFamily="2" charset="0"/>
              </a:rPr>
              <a:t>favourable</a:t>
            </a:r>
            <a:r>
              <a:rPr lang="en-US" sz="1600" b="0" i="0" dirty="0">
                <a:solidFill>
                  <a:srgbClr val="444444"/>
                </a:solidFill>
                <a:effectLst/>
                <a:latin typeface="Poppins" panose="00000500000000000000" pitchFamily="2" charset="0"/>
              </a:rPr>
              <a:t> temperatures, improper storage techniques, etc. It can cause the following:</a:t>
            </a:r>
          </a:p>
          <a:p>
            <a:pPr algn="l"/>
            <a:endParaRPr lang="en-US" sz="1600" b="0" i="0" dirty="0">
              <a:solidFill>
                <a:srgbClr val="444444"/>
              </a:solidFill>
              <a:effectLst/>
              <a:latin typeface="Poppins" panose="00000500000000000000" pitchFamily="2" charset="0"/>
            </a:endParaRPr>
          </a:p>
          <a:p>
            <a:pPr algn="l">
              <a:buFont typeface="Arial" panose="020B0604020202020204" pitchFamily="34" charset="0"/>
              <a:buChar char="•"/>
            </a:pPr>
            <a:r>
              <a:rPr lang="en-US" sz="1600" b="0" i="0" dirty="0">
                <a:solidFill>
                  <a:srgbClr val="444444"/>
                </a:solidFill>
                <a:effectLst/>
                <a:latin typeface="Poppins" panose="00000500000000000000" pitchFamily="2" charset="0"/>
              </a:rPr>
              <a:t>Degraded quality of food</a:t>
            </a:r>
          </a:p>
          <a:p>
            <a:pPr algn="l">
              <a:buFont typeface="Arial" panose="020B0604020202020204" pitchFamily="34" charset="0"/>
              <a:buChar char="•"/>
            </a:pPr>
            <a:r>
              <a:rPr lang="en-US" sz="1600" b="0" i="0" dirty="0">
                <a:solidFill>
                  <a:srgbClr val="444444"/>
                </a:solidFill>
                <a:effectLst/>
                <a:latin typeface="Poppins" panose="00000500000000000000" pitchFamily="2" charset="0"/>
              </a:rPr>
              <a:t>Poorly germinated seeds</a:t>
            </a:r>
          </a:p>
          <a:p>
            <a:pPr algn="l">
              <a:buFont typeface="Arial" panose="020B0604020202020204" pitchFamily="34" charset="0"/>
              <a:buChar char="•"/>
            </a:pPr>
            <a:r>
              <a:rPr lang="en-US" sz="1600" b="0" i="0" dirty="0">
                <a:solidFill>
                  <a:srgbClr val="444444"/>
                </a:solidFill>
                <a:effectLst/>
                <a:latin typeface="Poppins" panose="00000500000000000000" pitchFamily="2" charset="0"/>
              </a:rPr>
              <a:t>A loss in weight of crops</a:t>
            </a:r>
          </a:p>
          <a:p>
            <a:pPr algn="l">
              <a:buFont typeface="Arial" panose="020B0604020202020204" pitchFamily="34" charset="0"/>
              <a:buChar char="•"/>
            </a:pPr>
            <a:r>
              <a:rPr lang="en-US" sz="1600" b="0" i="0" dirty="0">
                <a:solidFill>
                  <a:srgbClr val="444444"/>
                </a:solidFill>
                <a:effectLst/>
                <a:latin typeface="Poppins" panose="00000500000000000000" pitchFamily="2" charset="0"/>
              </a:rPr>
              <a:t>Dis </a:t>
            </a:r>
            <a:r>
              <a:rPr lang="en-US" sz="1600" b="0" i="0" dirty="0" err="1">
                <a:solidFill>
                  <a:srgbClr val="444444"/>
                </a:solidFill>
                <a:effectLst/>
                <a:latin typeface="Poppins" panose="00000500000000000000" pitchFamily="2" charset="0"/>
              </a:rPr>
              <a:t>coloured</a:t>
            </a:r>
            <a:r>
              <a:rPr lang="en-US" sz="1600" b="0" i="0" dirty="0">
                <a:solidFill>
                  <a:srgbClr val="444444"/>
                </a:solidFill>
                <a:effectLst/>
                <a:latin typeface="Poppins" panose="00000500000000000000" pitchFamily="2" charset="0"/>
              </a:rPr>
              <a:t> produce</a:t>
            </a:r>
          </a:p>
          <a:p>
            <a:pPr algn="l">
              <a:buFont typeface="+mj-lt"/>
              <a:buAutoNum type="arabicPeriod" startAt="9"/>
            </a:pPr>
            <a:endParaRPr lang="en-US" b="0" i="0" dirty="0">
              <a:effectLst/>
              <a:latin typeface="Plus Jakarta Sans"/>
            </a:endParaRPr>
          </a:p>
          <a:p>
            <a:br>
              <a:rPr lang="en-US" dirty="0"/>
            </a:br>
            <a:endParaRPr lang="en-US" dirty="0"/>
          </a:p>
        </p:txBody>
      </p:sp>
      <p:pic>
        <p:nvPicPr>
          <p:cNvPr id="5" name="Picture 4">
            <a:extLst>
              <a:ext uri="{FF2B5EF4-FFF2-40B4-BE49-F238E27FC236}">
                <a16:creationId xmlns:a16="http://schemas.microsoft.com/office/drawing/2014/main" id="{79F26534-BB65-F737-09F9-653CC0CCB310}"/>
              </a:ext>
            </a:extLst>
          </p:cNvPr>
          <p:cNvPicPr>
            <a:picLocks noChangeAspect="1"/>
          </p:cNvPicPr>
          <p:nvPr/>
        </p:nvPicPr>
        <p:blipFill>
          <a:blip r:embed="rId2"/>
          <a:stretch>
            <a:fillRect/>
          </a:stretch>
        </p:blipFill>
        <p:spPr>
          <a:xfrm>
            <a:off x="6207526" y="1430240"/>
            <a:ext cx="5506845" cy="4454093"/>
          </a:xfrm>
          <a:prstGeom prst="rect">
            <a:avLst/>
          </a:prstGeom>
        </p:spPr>
      </p:pic>
      <p:sp>
        <p:nvSpPr>
          <p:cNvPr id="2" name="TextBox 1">
            <a:extLst>
              <a:ext uri="{FF2B5EF4-FFF2-40B4-BE49-F238E27FC236}">
                <a16:creationId xmlns:a16="http://schemas.microsoft.com/office/drawing/2014/main" id="{DDBCE555-5622-904D-6E48-B0F2199470FB}"/>
              </a:ext>
            </a:extLst>
          </p:cNvPr>
          <p:cNvSpPr txBox="1"/>
          <p:nvPr/>
        </p:nvSpPr>
        <p:spPr>
          <a:xfrm>
            <a:off x="2937933" y="541867"/>
            <a:ext cx="5638800" cy="707886"/>
          </a:xfrm>
          <a:prstGeom prst="rect">
            <a:avLst/>
          </a:prstGeom>
          <a:noFill/>
        </p:spPr>
        <p:txBody>
          <a:bodyPr wrap="square" rtlCol="0">
            <a:spAutoFit/>
          </a:bodyPr>
          <a:lstStyle/>
          <a:p>
            <a:r>
              <a:rPr lang="en-US" sz="4000" b="1" dirty="0">
                <a:solidFill>
                  <a:srgbClr val="FF0000"/>
                </a:solidFill>
              </a:rPr>
              <a:t>STORAGE OF GRAINS</a:t>
            </a:r>
          </a:p>
        </p:txBody>
      </p:sp>
    </p:spTree>
    <p:extLst>
      <p:ext uri="{BB962C8B-B14F-4D97-AF65-F5344CB8AC3E}">
        <p14:creationId xmlns:p14="http://schemas.microsoft.com/office/powerpoint/2010/main" val="570517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lass 8th crop production ...">
            <a:extLst>
              <a:ext uri="{FF2B5EF4-FFF2-40B4-BE49-F238E27FC236}">
                <a16:creationId xmlns:a16="http://schemas.microsoft.com/office/drawing/2014/main" id="{6306AFED-046E-4150-17F9-1D324CDF46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500" y="1574801"/>
            <a:ext cx="8280400" cy="4749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18FE5EE-2BC3-4782-D3B2-5033B3880967}"/>
              </a:ext>
            </a:extLst>
          </p:cNvPr>
          <p:cNvSpPr txBox="1"/>
          <p:nvPr/>
        </p:nvSpPr>
        <p:spPr>
          <a:xfrm>
            <a:off x="4572000" y="719667"/>
            <a:ext cx="4343400" cy="707886"/>
          </a:xfrm>
          <a:prstGeom prst="rect">
            <a:avLst/>
          </a:prstGeom>
          <a:noFill/>
        </p:spPr>
        <p:txBody>
          <a:bodyPr wrap="square" rtlCol="0">
            <a:spAutoFit/>
          </a:bodyPr>
          <a:lstStyle/>
          <a:p>
            <a:r>
              <a:rPr lang="en-US" sz="4000" b="1" dirty="0">
                <a:solidFill>
                  <a:srgbClr val="FF0000"/>
                </a:solidFill>
              </a:rPr>
              <a:t>MIND MAP</a:t>
            </a:r>
          </a:p>
        </p:txBody>
      </p:sp>
    </p:spTree>
    <p:extLst>
      <p:ext uri="{BB962C8B-B14F-4D97-AF65-F5344CB8AC3E}">
        <p14:creationId xmlns:p14="http://schemas.microsoft.com/office/powerpoint/2010/main" val="1972767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1ED02D-1DF6-0462-2A9F-2D03F5D51E73}"/>
              </a:ext>
            </a:extLst>
          </p:cNvPr>
          <p:cNvPicPr>
            <a:picLocks noChangeAspect="1"/>
          </p:cNvPicPr>
          <p:nvPr/>
        </p:nvPicPr>
        <p:blipFill>
          <a:blip r:embed="rId2"/>
          <a:stretch>
            <a:fillRect/>
          </a:stretch>
        </p:blipFill>
        <p:spPr>
          <a:xfrm>
            <a:off x="1095703" y="2187511"/>
            <a:ext cx="8166537" cy="3975918"/>
          </a:xfrm>
          <a:prstGeom prst="rect">
            <a:avLst/>
          </a:prstGeom>
        </p:spPr>
      </p:pic>
      <p:sp>
        <p:nvSpPr>
          <p:cNvPr id="2" name="TextBox 1">
            <a:extLst>
              <a:ext uri="{FF2B5EF4-FFF2-40B4-BE49-F238E27FC236}">
                <a16:creationId xmlns:a16="http://schemas.microsoft.com/office/drawing/2014/main" id="{F73AA8AD-17D9-2261-B3D4-E6437389AF89}"/>
              </a:ext>
            </a:extLst>
          </p:cNvPr>
          <p:cNvSpPr txBox="1"/>
          <p:nvPr/>
        </p:nvSpPr>
        <p:spPr>
          <a:xfrm>
            <a:off x="3886200" y="660400"/>
            <a:ext cx="3869267" cy="707886"/>
          </a:xfrm>
          <a:prstGeom prst="rect">
            <a:avLst/>
          </a:prstGeom>
          <a:noFill/>
        </p:spPr>
        <p:txBody>
          <a:bodyPr wrap="square" rtlCol="0">
            <a:spAutoFit/>
          </a:bodyPr>
          <a:lstStyle/>
          <a:p>
            <a:r>
              <a:rPr lang="en-US" sz="4000" b="1" dirty="0">
                <a:solidFill>
                  <a:srgbClr val="FF0000"/>
                </a:solidFill>
              </a:rPr>
              <a:t>KEY WORDS</a:t>
            </a:r>
          </a:p>
        </p:txBody>
      </p:sp>
    </p:spTree>
    <p:extLst>
      <p:ext uri="{BB962C8B-B14F-4D97-AF65-F5344CB8AC3E}">
        <p14:creationId xmlns:p14="http://schemas.microsoft.com/office/powerpoint/2010/main" val="3922678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A29BDA-2C11-54FF-D94F-C87210EE7B34}"/>
              </a:ext>
            </a:extLst>
          </p:cNvPr>
          <p:cNvPicPr>
            <a:picLocks noChangeAspect="1"/>
          </p:cNvPicPr>
          <p:nvPr/>
        </p:nvPicPr>
        <p:blipFill>
          <a:blip r:embed="rId2"/>
          <a:stretch>
            <a:fillRect/>
          </a:stretch>
        </p:blipFill>
        <p:spPr>
          <a:xfrm>
            <a:off x="2476645" y="389467"/>
            <a:ext cx="8216754" cy="5985933"/>
          </a:xfrm>
          <a:prstGeom prst="rect">
            <a:avLst/>
          </a:prstGeom>
        </p:spPr>
      </p:pic>
    </p:spTree>
    <p:extLst>
      <p:ext uri="{BB962C8B-B14F-4D97-AF65-F5344CB8AC3E}">
        <p14:creationId xmlns:p14="http://schemas.microsoft.com/office/powerpoint/2010/main" val="97839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22D3D1-76DD-C909-4075-C3E7454007BB}"/>
              </a:ext>
            </a:extLst>
          </p:cNvPr>
          <p:cNvPicPr>
            <a:picLocks noChangeAspect="1"/>
          </p:cNvPicPr>
          <p:nvPr/>
        </p:nvPicPr>
        <p:blipFill>
          <a:blip r:embed="rId2"/>
          <a:stretch>
            <a:fillRect/>
          </a:stretch>
        </p:blipFill>
        <p:spPr>
          <a:xfrm>
            <a:off x="3000216" y="1949374"/>
            <a:ext cx="6191568" cy="2959252"/>
          </a:xfrm>
          <a:prstGeom prst="rect">
            <a:avLst/>
          </a:prstGeom>
        </p:spPr>
      </p:pic>
    </p:spTree>
    <p:extLst>
      <p:ext uri="{BB962C8B-B14F-4D97-AF65-F5344CB8AC3E}">
        <p14:creationId xmlns:p14="http://schemas.microsoft.com/office/powerpoint/2010/main" val="3424257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E06FF3-2823-A59A-8713-248ED7E2E039}"/>
              </a:ext>
            </a:extLst>
          </p:cNvPr>
          <p:cNvPicPr>
            <a:picLocks noChangeAspect="1"/>
          </p:cNvPicPr>
          <p:nvPr/>
        </p:nvPicPr>
        <p:blipFill>
          <a:blip r:embed="rId2"/>
          <a:stretch>
            <a:fillRect/>
          </a:stretch>
        </p:blipFill>
        <p:spPr>
          <a:xfrm>
            <a:off x="2768600" y="1056217"/>
            <a:ext cx="7306547" cy="4745566"/>
          </a:xfrm>
          <a:prstGeom prst="rect">
            <a:avLst/>
          </a:prstGeom>
        </p:spPr>
      </p:pic>
    </p:spTree>
    <p:extLst>
      <p:ext uri="{BB962C8B-B14F-4D97-AF65-F5344CB8AC3E}">
        <p14:creationId xmlns:p14="http://schemas.microsoft.com/office/powerpoint/2010/main" val="1972391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1AA87-6B03-F335-BE7C-3AFF4F2483D5}"/>
              </a:ext>
            </a:extLst>
          </p:cNvPr>
          <p:cNvSpPr>
            <a:spLocks noGrp="1"/>
          </p:cNvSpPr>
          <p:nvPr>
            <p:ph type="title"/>
          </p:nvPr>
        </p:nvSpPr>
        <p:spPr>
          <a:xfrm>
            <a:off x="3246540" y="544512"/>
            <a:ext cx="4508454" cy="1356360"/>
          </a:xfrm>
        </p:spPr>
        <p:txBody>
          <a:bodyPr/>
          <a:lstStyle/>
          <a:p>
            <a:r>
              <a:rPr lang="en-US" b="1" dirty="0">
                <a:solidFill>
                  <a:srgbClr val="FF0000"/>
                </a:solidFill>
              </a:rPr>
              <a:t>INTRODUCTION</a:t>
            </a:r>
          </a:p>
        </p:txBody>
      </p:sp>
      <p:sp>
        <p:nvSpPr>
          <p:cNvPr id="4" name="TextBox 3">
            <a:extLst>
              <a:ext uri="{FF2B5EF4-FFF2-40B4-BE49-F238E27FC236}">
                <a16:creationId xmlns:a16="http://schemas.microsoft.com/office/drawing/2014/main" id="{9A2D3342-312A-3484-D8EC-1A05F381FA9A}"/>
              </a:ext>
            </a:extLst>
          </p:cNvPr>
          <p:cNvSpPr txBox="1"/>
          <p:nvPr/>
        </p:nvSpPr>
        <p:spPr>
          <a:xfrm>
            <a:off x="813732" y="1900872"/>
            <a:ext cx="5127858" cy="1754326"/>
          </a:xfrm>
          <a:prstGeom prst="rect">
            <a:avLst/>
          </a:prstGeom>
          <a:noFill/>
        </p:spPr>
        <p:txBody>
          <a:bodyPr wrap="square">
            <a:spAutoFit/>
          </a:bodyPr>
          <a:lstStyle/>
          <a:p>
            <a:pPr algn="just" rtl="0"/>
            <a:r>
              <a:rPr lang="en-US" b="0" i="0" dirty="0">
                <a:effectLst/>
                <a:latin typeface="Plus Jakarta Sans"/>
              </a:rPr>
              <a:t>Crop production is cultivating plants on a large scale to provide food, fiber, and other essential resources for human consumption and industrial use. Crop management, involving various farming practices, is crucial to ensuring high yields, superior quality, and long-term sustainability.</a:t>
            </a:r>
          </a:p>
        </p:txBody>
      </p:sp>
      <p:pic>
        <p:nvPicPr>
          <p:cNvPr id="1030" name="Picture 6" descr="Crop Production and Management Class 8 Notes Science Chapter 1 ...">
            <a:extLst>
              <a:ext uri="{FF2B5EF4-FFF2-40B4-BE49-F238E27FC236}">
                <a16:creationId xmlns:a16="http://schemas.microsoft.com/office/drawing/2014/main" id="{58999A44-B0C6-42B9-79FE-B38F80D0C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9681" y="3655197"/>
            <a:ext cx="6224631" cy="2988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503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rop Production and Management - Class 8">
            <a:extLst>
              <a:ext uri="{FF2B5EF4-FFF2-40B4-BE49-F238E27FC236}">
                <a16:creationId xmlns:a16="http://schemas.microsoft.com/office/drawing/2014/main" id="{8B55AE95-B519-B3D0-57CE-6FBC1587F7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867" y="301470"/>
            <a:ext cx="9702800" cy="6169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336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1,439 Thank You Presentation Stock Photos - Free &amp; Royalty-Free Stock  Photos from Dreamstime">
            <a:extLst>
              <a:ext uri="{FF2B5EF4-FFF2-40B4-BE49-F238E27FC236}">
                <a16:creationId xmlns:a16="http://schemas.microsoft.com/office/drawing/2014/main" id="{46F054F6-A141-49C6-83E4-3D104198FF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67" y="211667"/>
            <a:ext cx="11743266" cy="64632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1,439 Thank You Presentation Stock Photos - Free &amp; Royalty-Free Stock  Photos from Dreamstime">
            <a:extLst>
              <a:ext uri="{FF2B5EF4-FFF2-40B4-BE49-F238E27FC236}">
                <a16:creationId xmlns:a16="http://schemas.microsoft.com/office/drawing/2014/main" id="{9A22EF66-BA76-6688-ABD5-C4DF1C210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67" y="127000"/>
            <a:ext cx="11743266" cy="6463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327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8069A-CA15-9382-D0BB-244EDC35335A}"/>
              </a:ext>
            </a:extLst>
          </p:cNvPr>
          <p:cNvPicPr>
            <a:picLocks noChangeAspect="1"/>
          </p:cNvPicPr>
          <p:nvPr/>
        </p:nvPicPr>
        <p:blipFill>
          <a:blip r:embed="rId2"/>
          <a:stretch>
            <a:fillRect/>
          </a:stretch>
        </p:blipFill>
        <p:spPr>
          <a:xfrm>
            <a:off x="5921984" y="1720839"/>
            <a:ext cx="5797436" cy="4419901"/>
          </a:xfrm>
          <a:prstGeom prst="rect">
            <a:avLst/>
          </a:prstGeom>
        </p:spPr>
      </p:pic>
      <p:sp>
        <p:nvSpPr>
          <p:cNvPr id="4" name="TextBox 3">
            <a:extLst>
              <a:ext uri="{FF2B5EF4-FFF2-40B4-BE49-F238E27FC236}">
                <a16:creationId xmlns:a16="http://schemas.microsoft.com/office/drawing/2014/main" id="{22FAE8E5-1C37-DB81-1631-CCA0DACC79CE}"/>
              </a:ext>
            </a:extLst>
          </p:cNvPr>
          <p:cNvSpPr txBox="1"/>
          <p:nvPr/>
        </p:nvSpPr>
        <p:spPr>
          <a:xfrm>
            <a:off x="400050" y="1720840"/>
            <a:ext cx="5521934" cy="3970318"/>
          </a:xfrm>
          <a:prstGeom prst="rect">
            <a:avLst/>
          </a:prstGeom>
          <a:noFill/>
        </p:spPr>
        <p:txBody>
          <a:bodyPr wrap="square">
            <a:spAutoFit/>
          </a:bodyPr>
          <a:lstStyle/>
          <a:p>
            <a:pPr algn="l" rtl="0"/>
            <a:r>
              <a:rPr lang="en-US" b="1" i="0" dirty="0">
                <a:effectLst/>
                <a:latin typeface="Plus Jakarta Sans"/>
              </a:rPr>
              <a:t>Crops </a:t>
            </a:r>
          </a:p>
          <a:p>
            <a:pPr algn="l">
              <a:buFont typeface="Arial" panose="020B0604020202020204" pitchFamily="34" charset="0"/>
              <a:buChar char="•"/>
            </a:pPr>
            <a:r>
              <a:rPr lang="en-US" b="0" i="0" dirty="0">
                <a:effectLst/>
                <a:latin typeface="Plus Jakarta Sans"/>
              </a:rPr>
              <a:t>Plants of the same kind which are grown and cultivated at one place on a large scale are known as crops. Different types of crops require different climatic conditions like temperature, humidity and rainfall. Crops are divided into two main groups on the basis of growing season.</a:t>
            </a:r>
          </a:p>
          <a:p>
            <a:pPr algn="l">
              <a:buFont typeface="Arial" panose="020B0604020202020204" pitchFamily="34" charset="0"/>
              <a:buChar char="•"/>
            </a:pPr>
            <a:r>
              <a:rPr lang="en-US" b="1" i="0" dirty="0">
                <a:effectLst/>
                <a:latin typeface="Plus Jakarta Sans"/>
              </a:rPr>
              <a:t>Kharif crops : </a:t>
            </a:r>
            <a:r>
              <a:rPr lang="en-US" b="0" i="0" dirty="0">
                <a:effectLst/>
                <a:latin typeface="Plus Jakarta Sans"/>
              </a:rPr>
              <a:t>These crops are sown in the month of June/July and harvested in September/October every year. e.g. Paddy, maize, sugarcane, sorghum (Jowar), pearl millet (Bajra). </a:t>
            </a:r>
          </a:p>
          <a:p>
            <a:pPr algn="l">
              <a:buFont typeface="Arial" panose="020B0604020202020204" pitchFamily="34" charset="0"/>
              <a:buChar char="•"/>
            </a:pPr>
            <a:r>
              <a:rPr lang="en-US" b="1" i="0" dirty="0">
                <a:effectLst/>
                <a:latin typeface="Plus Jakarta Sans"/>
              </a:rPr>
              <a:t>Rabi crops : </a:t>
            </a:r>
            <a:r>
              <a:rPr lang="en-US" b="0" i="0" dirty="0">
                <a:effectLst/>
                <a:latin typeface="Plus Jakarta Sans"/>
              </a:rPr>
              <a:t>These crops are sown in the months of October/November and harvested in March/April every year. e.g. Wheat, oat, barley and pea.</a:t>
            </a:r>
          </a:p>
        </p:txBody>
      </p:sp>
      <p:sp>
        <p:nvSpPr>
          <p:cNvPr id="2" name="TextBox 1">
            <a:extLst>
              <a:ext uri="{FF2B5EF4-FFF2-40B4-BE49-F238E27FC236}">
                <a16:creationId xmlns:a16="http://schemas.microsoft.com/office/drawing/2014/main" id="{3C9A66D5-78AC-9274-B8CF-61FC17889E86}"/>
              </a:ext>
            </a:extLst>
          </p:cNvPr>
          <p:cNvSpPr txBox="1"/>
          <p:nvPr/>
        </p:nvSpPr>
        <p:spPr>
          <a:xfrm>
            <a:off x="3422708" y="631763"/>
            <a:ext cx="5880683" cy="707886"/>
          </a:xfrm>
          <a:prstGeom prst="rect">
            <a:avLst/>
          </a:prstGeom>
          <a:noFill/>
        </p:spPr>
        <p:txBody>
          <a:bodyPr wrap="square" rtlCol="0">
            <a:spAutoFit/>
          </a:bodyPr>
          <a:lstStyle/>
          <a:p>
            <a:r>
              <a:rPr lang="en-US" sz="4000" b="1" dirty="0">
                <a:solidFill>
                  <a:srgbClr val="FF0000"/>
                </a:solidFill>
              </a:rPr>
              <a:t>TYPES OF CROPS</a:t>
            </a:r>
          </a:p>
        </p:txBody>
      </p:sp>
    </p:spTree>
    <p:extLst>
      <p:ext uri="{BB962C8B-B14F-4D97-AF65-F5344CB8AC3E}">
        <p14:creationId xmlns:p14="http://schemas.microsoft.com/office/powerpoint/2010/main" val="3226876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ROP PRODUCTION AND MANAGEMENT (CLASS 8, SCIENCE)">
            <a:extLst>
              <a:ext uri="{FF2B5EF4-FFF2-40B4-BE49-F238E27FC236}">
                <a16:creationId xmlns:a16="http://schemas.microsoft.com/office/drawing/2014/main" id="{D9ECD9CB-4799-E15E-7BBF-BBC9AAF238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774" y="2189481"/>
            <a:ext cx="7231310" cy="385898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BSE 8 science cbse crop production and management notes">
            <a:extLst>
              <a:ext uri="{FF2B5EF4-FFF2-40B4-BE49-F238E27FC236}">
                <a16:creationId xmlns:a16="http://schemas.microsoft.com/office/drawing/2014/main" id="{CDCBA301-5497-7BCF-4849-B1D8D3972B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443" y="2189480"/>
            <a:ext cx="2695607" cy="40057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ED176A4-E9E1-3EA0-F4DE-F92A16B5F3EB}"/>
              </a:ext>
            </a:extLst>
          </p:cNvPr>
          <p:cNvSpPr txBox="1"/>
          <p:nvPr/>
        </p:nvSpPr>
        <p:spPr>
          <a:xfrm>
            <a:off x="2466363" y="662730"/>
            <a:ext cx="7961152" cy="707886"/>
          </a:xfrm>
          <a:prstGeom prst="rect">
            <a:avLst/>
          </a:prstGeom>
          <a:noFill/>
        </p:spPr>
        <p:txBody>
          <a:bodyPr wrap="square" rtlCol="0">
            <a:spAutoFit/>
          </a:bodyPr>
          <a:lstStyle/>
          <a:p>
            <a:r>
              <a:rPr lang="en-US" sz="4000" b="1" dirty="0">
                <a:solidFill>
                  <a:srgbClr val="FF0000"/>
                </a:solidFill>
              </a:rPr>
              <a:t>AGRICULTURAL PRACTICES</a:t>
            </a:r>
          </a:p>
        </p:txBody>
      </p:sp>
    </p:spTree>
    <p:extLst>
      <p:ext uri="{BB962C8B-B14F-4D97-AF65-F5344CB8AC3E}">
        <p14:creationId xmlns:p14="http://schemas.microsoft.com/office/powerpoint/2010/main" val="718654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E1E1E9-94DB-725D-8EA9-58336575CBBF}"/>
              </a:ext>
            </a:extLst>
          </p:cNvPr>
          <p:cNvPicPr>
            <a:picLocks noChangeAspect="1"/>
          </p:cNvPicPr>
          <p:nvPr/>
        </p:nvPicPr>
        <p:blipFill>
          <a:blip r:embed="rId2"/>
          <a:stretch>
            <a:fillRect/>
          </a:stretch>
        </p:blipFill>
        <p:spPr>
          <a:xfrm>
            <a:off x="4467726" y="1899545"/>
            <a:ext cx="3594094" cy="4317176"/>
          </a:xfrm>
          <a:prstGeom prst="rect">
            <a:avLst/>
          </a:prstGeom>
        </p:spPr>
      </p:pic>
      <p:pic>
        <p:nvPicPr>
          <p:cNvPr id="5" name="Picture 4">
            <a:extLst>
              <a:ext uri="{FF2B5EF4-FFF2-40B4-BE49-F238E27FC236}">
                <a16:creationId xmlns:a16="http://schemas.microsoft.com/office/drawing/2014/main" id="{FD9EBEE9-F2C6-94DD-75BB-70CFCF06470A}"/>
              </a:ext>
            </a:extLst>
          </p:cNvPr>
          <p:cNvPicPr>
            <a:picLocks noChangeAspect="1"/>
          </p:cNvPicPr>
          <p:nvPr/>
        </p:nvPicPr>
        <p:blipFill>
          <a:blip r:embed="rId3"/>
          <a:stretch>
            <a:fillRect/>
          </a:stretch>
        </p:blipFill>
        <p:spPr>
          <a:xfrm>
            <a:off x="279299" y="1498501"/>
            <a:ext cx="4066198" cy="2737939"/>
          </a:xfrm>
          <a:prstGeom prst="rect">
            <a:avLst/>
          </a:prstGeom>
        </p:spPr>
      </p:pic>
      <p:pic>
        <p:nvPicPr>
          <p:cNvPr id="2" name="Picture 2" descr="Farmer Ploughing Field - Photographic Print">
            <a:extLst>
              <a:ext uri="{FF2B5EF4-FFF2-40B4-BE49-F238E27FC236}">
                <a16:creationId xmlns:a16="http://schemas.microsoft.com/office/drawing/2014/main" id="{5198907A-AB1F-F28A-57AF-75745F710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8331" y="3607266"/>
            <a:ext cx="3844370" cy="29198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14FC910-5DE6-10D9-0136-D43B55B9BBD2}"/>
              </a:ext>
            </a:extLst>
          </p:cNvPr>
          <p:cNvSpPr txBox="1"/>
          <p:nvPr/>
        </p:nvSpPr>
        <p:spPr>
          <a:xfrm>
            <a:off x="3039206" y="503339"/>
            <a:ext cx="6451134" cy="769441"/>
          </a:xfrm>
          <a:prstGeom prst="rect">
            <a:avLst/>
          </a:prstGeom>
          <a:noFill/>
        </p:spPr>
        <p:txBody>
          <a:bodyPr wrap="square" rtlCol="0">
            <a:spAutoFit/>
          </a:bodyPr>
          <a:lstStyle/>
          <a:p>
            <a:r>
              <a:rPr lang="en-US" sz="4400" dirty="0">
                <a:solidFill>
                  <a:srgbClr val="FF0000"/>
                </a:solidFill>
              </a:rPr>
              <a:t>PREPARATION OF SOIL</a:t>
            </a:r>
          </a:p>
        </p:txBody>
      </p:sp>
    </p:spTree>
    <p:extLst>
      <p:ext uri="{BB962C8B-B14F-4D97-AF65-F5344CB8AC3E}">
        <p14:creationId xmlns:p14="http://schemas.microsoft.com/office/powerpoint/2010/main" val="2214158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B for Biology: June 2016">
            <a:extLst>
              <a:ext uri="{FF2B5EF4-FFF2-40B4-BE49-F238E27FC236}">
                <a16:creationId xmlns:a16="http://schemas.microsoft.com/office/drawing/2014/main" id="{C5297025-AADF-3E84-D0AF-8D705BD3F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41" y="704675"/>
            <a:ext cx="11115413" cy="5679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236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6789E0E-E950-28D2-F0D4-039CBAD9F61D}"/>
              </a:ext>
            </a:extLst>
          </p:cNvPr>
          <p:cNvSpPr>
            <a:spLocks noChangeArrowheads="1"/>
          </p:cNvSpPr>
          <p:nvPr/>
        </p:nvSpPr>
        <p:spPr bwMode="auto">
          <a:xfrm>
            <a:off x="577004" y="894304"/>
            <a:ext cx="5702593" cy="559766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444444"/>
                </a:solidFill>
                <a:effectLst/>
                <a:latin typeface="Poppins" panose="00000500000000000000" pitchFamily="2" charset="0"/>
                <a:cs typeface="Poppins" panose="00000500000000000000" pitchFamily="2" charset="0"/>
              </a:rPr>
              <a:t>Tilling or Ploughing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The process of loosening and turning of the soil is called tilling or ploughing and is done by using a plough.</a:t>
            </a:r>
            <a:endParaRPr kumimoji="0" lang="en-US" altLang="en-US" b="1" i="0" u="none" strike="noStrike" cap="none" normalizeH="0" baseline="0" dirty="0">
              <a:ln>
                <a:noFill/>
              </a:ln>
              <a:solidFill>
                <a:srgbClr val="444444"/>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444444"/>
                </a:solidFill>
                <a:effectLst/>
                <a:latin typeface="Poppins" panose="00000500000000000000" pitchFamily="2" charset="0"/>
                <a:cs typeface="Poppins" panose="00000500000000000000" pitchFamily="2" charset="0"/>
              </a:rPr>
              <a:t>Plough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444444"/>
                </a:solidFill>
                <a:effectLst/>
                <a:latin typeface="Poppins" panose="00000500000000000000" pitchFamily="2" charset="0"/>
                <a:cs typeface="Poppins" panose="00000500000000000000" pitchFamily="2" charset="0"/>
              </a:rPr>
              <a:t>A plough is a device that is used by farmers for different purposes, such as adding fertilizers, tilling and loosening the soil.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444444"/>
                </a:solidFill>
                <a:effectLst/>
                <a:latin typeface="Poppins" panose="00000500000000000000" pitchFamily="2" charset="0"/>
                <a:cs typeface="Poppins" panose="00000500000000000000" pitchFamily="2" charset="0"/>
              </a:rPr>
              <a:t>It is also used for adding fertilizers to the soil, removing weeds, scraping of soil,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444444"/>
                </a:solidFill>
                <a:effectLst/>
                <a:latin typeface="Poppins" panose="00000500000000000000" pitchFamily="2" charset="0"/>
                <a:cs typeface="Poppins" panose="00000500000000000000" pitchFamily="2" charset="0"/>
              </a:rPr>
              <a:t>The ploughshare is the triangular iron strip.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444444"/>
                </a:solidFill>
                <a:effectLst/>
                <a:latin typeface="Poppins" panose="00000500000000000000" pitchFamily="2" charset="0"/>
                <a:cs typeface="Poppins" panose="00000500000000000000" pitchFamily="2" charset="0"/>
              </a:rPr>
              <a:t>A plough shaft is the main part of the plough, which is made using a log of wood.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444444"/>
                </a:solidFill>
                <a:effectLst/>
                <a:latin typeface="Poppins" panose="00000500000000000000" pitchFamily="2" charset="0"/>
                <a:cs typeface="Poppins" panose="00000500000000000000" pitchFamily="2" charset="0"/>
              </a:rPr>
              <a:t>The other end of the shaft has a handle.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444444"/>
                </a:solidFill>
                <a:effectLst/>
                <a:latin typeface="Poppins" panose="00000500000000000000" pitchFamily="2" charset="0"/>
                <a:cs typeface="Poppins" panose="00000500000000000000" pitchFamily="2" charset="0"/>
              </a:rPr>
              <a:t>The other end is attached to a beam which is placed on the bull’s neck.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444444"/>
                </a:solidFill>
                <a:effectLst/>
                <a:latin typeface="Poppins" panose="00000500000000000000" pitchFamily="2" charset="0"/>
                <a:cs typeface="Poppins" panose="00000500000000000000" pitchFamily="2" charset="0"/>
              </a:rPr>
              <a:t>A wooden, traditional plough can be operated by a pair of ox and a man.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444444"/>
                </a:solidFill>
                <a:effectLst/>
                <a:latin typeface="Poppins" panose="00000500000000000000" pitchFamily="2" charset="0"/>
                <a:cs typeface="Poppins" panose="00000500000000000000" pitchFamily="2" charset="0"/>
              </a:rPr>
              <a:t>Nowadays, these wooden ploughs are being replaced by iron ploughs.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61B31FCC-FA10-A21C-432C-F0EEDCBB7CCE}"/>
              </a:ext>
            </a:extLst>
          </p:cNvPr>
          <p:cNvPicPr>
            <a:picLocks noChangeAspect="1"/>
          </p:cNvPicPr>
          <p:nvPr/>
        </p:nvPicPr>
        <p:blipFill>
          <a:blip r:embed="rId2"/>
          <a:stretch>
            <a:fillRect/>
          </a:stretch>
        </p:blipFill>
        <p:spPr>
          <a:xfrm>
            <a:off x="5912404" y="1166070"/>
            <a:ext cx="6045750" cy="4581725"/>
          </a:xfrm>
          <a:prstGeom prst="rect">
            <a:avLst/>
          </a:prstGeom>
        </p:spPr>
      </p:pic>
    </p:spTree>
    <p:extLst>
      <p:ext uri="{BB962C8B-B14F-4D97-AF65-F5344CB8AC3E}">
        <p14:creationId xmlns:p14="http://schemas.microsoft.com/office/powerpoint/2010/main" val="2731776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636C25-72EF-7A6D-7CEA-F4AE9F11EFEE}"/>
              </a:ext>
            </a:extLst>
          </p:cNvPr>
          <p:cNvSpPr txBox="1"/>
          <p:nvPr/>
        </p:nvSpPr>
        <p:spPr>
          <a:xfrm>
            <a:off x="384941" y="1031846"/>
            <a:ext cx="5445407" cy="2031325"/>
          </a:xfrm>
          <a:prstGeom prst="rect">
            <a:avLst/>
          </a:prstGeom>
          <a:noFill/>
        </p:spPr>
        <p:txBody>
          <a:bodyPr wrap="square">
            <a:spAutoFit/>
          </a:bodyPr>
          <a:lstStyle/>
          <a:p>
            <a:pPr algn="l"/>
            <a:r>
              <a:rPr lang="en-US" b="1" i="0" dirty="0">
                <a:solidFill>
                  <a:srgbClr val="444444"/>
                </a:solidFill>
                <a:effectLst/>
                <a:latin typeface="Poppins" panose="00000500000000000000" pitchFamily="2" charset="0"/>
              </a:rPr>
              <a:t>Hoe</a:t>
            </a:r>
          </a:p>
          <a:p>
            <a:pPr algn="l"/>
            <a:r>
              <a:rPr lang="en-US" b="0" i="0" dirty="0">
                <a:solidFill>
                  <a:srgbClr val="444444"/>
                </a:solidFill>
                <a:effectLst/>
                <a:latin typeface="Poppins" panose="00000500000000000000" pitchFamily="2" charset="0"/>
              </a:rPr>
              <a:t>A hoe is a tool that is used to dig up soil to remove weeds and also loosen up the soil before planting a sapling.</a:t>
            </a:r>
            <a:br>
              <a:rPr lang="en-US" b="0" i="0" dirty="0">
                <a:solidFill>
                  <a:srgbClr val="444444"/>
                </a:solidFill>
                <a:effectLst/>
                <a:latin typeface="Poppins" panose="00000500000000000000" pitchFamily="2" charset="0"/>
              </a:rPr>
            </a:br>
            <a:endParaRPr lang="en-US" b="0" i="0" dirty="0">
              <a:solidFill>
                <a:srgbClr val="444444"/>
              </a:solidFill>
              <a:effectLst/>
              <a:latin typeface="Poppins" panose="00000500000000000000" pitchFamily="2" charset="0"/>
            </a:endParaRPr>
          </a:p>
          <a:p>
            <a:br>
              <a:rPr lang="en-US" dirty="0"/>
            </a:br>
            <a:endParaRPr lang="en-US" dirty="0"/>
          </a:p>
        </p:txBody>
      </p:sp>
      <p:pic>
        <p:nvPicPr>
          <p:cNvPr id="5" name="Picture 4">
            <a:extLst>
              <a:ext uri="{FF2B5EF4-FFF2-40B4-BE49-F238E27FC236}">
                <a16:creationId xmlns:a16="http://schemas.microsoft.com/office/drawing/2014/main" id="{61555FA9-8124-0B12-3882-9EC8B66C3DF7}"/>
              </a:ext>
            </a:extLst>
          </p:cNvPr>
          <p:cNvPicPr>
            <a:picLocks noChangeAspect="1"/>
          </p:cNvPicPr>
          <p:nvPr/>
        </p:nvPicPr>
        <p:blipFill>
          <a:blip r:embed="rId2"/>
          <a:stretch>
            <a:fillRect/>
          </a:stretch>
        </p:blipFill>
        <p:spPr>
          <a:xfrm>
            <a:off x="7022508" y="760454"/>
            <a:ext cx="4931804" cy="2027689"/>
          </a:xfrm>
          <a:prstGeom prst="rect">
            <a:avLst/>
          </a:prstGeom>
        </p:spPr>
      </p:pic>
      <p:sp>
        <p:nvSpPr>
          <p:cNvPr id="7" name="TextBox 6">
            <a:extLst>
              <a:ext uri="{FF2B5EF4-FFF2-40B4-BE49-F238E27FC236}">
                <a16:creationId xmlns:a16="http://schemas.microsoft.com/office/drawing/2014/main" id="{43192B75-AEDF-D23B-6100-E564C7A83E34}"/>
              </a:ext>
            </a:extLst>
          </p:cNvPr>
          <p:cNvSpPr txBox="1"/>
          <p:nvPr/>
        </p:nvSpPr>
        <p:spPr>
          <a:xfrm>
            <a:off x="513464" y="3794830"/>
            <a:ext cx="5123938" cy="1477328"/>
          </a:xfrm>
          <a:prstGeom prst="rect">
            <a:avLst/>
          </a:prstGeom>
          <a:noFill/>
        </p:spPr>
        <p:txBody>
          <a:bodyPr wrap="square">
            <a:spAutoFit/>
          </a:bodyPr>
          <a:lstStyle/>
          <a:p>
            <a:pPr algn="l"/>
            <a:r>
              <a:rPr lang="en-US" b="1" i="0" dirty="0">
                <a:solidFill>
                  <a:srgbClr val="444444"/>
                </a:solidFill>
                <a:effectLst/>
                <a:latin typeface="Poppins" panose="00000500000000000000" pitchFamily="2" charset="0"/>
              </a:rPr>
              <a:t>Cultivator</a:t>
            </a:r>
          </a:p>
          <a:p>
            <a:pPr algn="l"/>
            <a:r>
              <a:rPr lang="en-US" b="0" i="0" dirty="0">
                <a:solidFill>
                  <a:srgbClr val="444444"/>
                </a:solidFill>
                <a:effectLst/>
                <a:latin typeface="Poppins" panose="00000500000000000000" pitchFamily="2" charset="0"/>
              </a:rPr>
              <a:t>A cultivator is attached to the tractor and helps in loosening soil.</a:t>
            </a:r>
          </a:p>
          <a:p>
            <a:pPr algn="l"/>
            <a:r>
              <a:rPr lang="en-US" b="0" i="0" dirty="0">
                <a:solidFill>
                  <a:srgbClr val="444444"/>
                </a:solidFill>
                <a:effectLst/>
                <a:latin typeface="Poppins" panose="00000500000000000000" pitchFamily="2" charset="0"/>
              </a:rPr>
              <a:t>Cultivators are used instead of ploughs since they are faster.</a:t>
            </a:r>
          </a:p>
        </p:txBody>
      </p:sp>
      <p:pic>
        <p:nvPicPr>
          <p:cNvPr id="9" name="Picture 8">
            <a:extLst>
              <a:ext uri="{FF2B5EF4-FFF2-40B4-BE49-F238E27FC236}">
                <a16:creationId xmlns:a16="http://schemas.microsoft.com/office/drawing/2014/main" id="{1BD52126-1723-9D60-2479-7D61DDF0CA16}"/>
              </a:ext>
            </a:extLst>
          </p:cNvPr>
          <p:cNvPicPr>
            <a:picLocks noChangeAspect="1"/>
          </p:cNvPicPr>
          <p:nvPr/>
        </p:nvPicPr>
        <p:blipFill>
          <a:blip r:embed="rId3"/>
          <a:stretch>
            <a:fillRect/>
          </a:stretch>
        </p:blipFill>
        <p:spPr>
          <a:xfrm>
            <a:off x="7022508" y="3116302"/>
            <a:ext cx="4931804" cy="3507877"/>
          </a:xfrm>
          <a:prstGeom prst="rect">
            <a:avLst/>
          </a:prstGeom>
        </p:spPr>
      </p:pic>
    </p:spTree>
    <p:extLst>
      <p:ext uri="{BB962C8B-B14F-4D97-AF65-F5344CB8AC3E}">
        <p14:creationId xmlns:p14="http://schemas.microsoft.com/office/powerpoint/2010/main" val="3633641393"/>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TM03457444[[fn=Basis]]</Template>
  <TotalTime>302</TotalTime>
  <Words>1064</Words>
  <Application>Microsoft Office PowerPoint</Application>
  <PresentationFormat>Widescreen</PresentationFormat>
  <Paragraphs>83</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Corbel</vt:lpstr>
      <vt:lpstr>Google Sans</vt:lpstr>
      <vt:lpstr>Plus Jakarta Sans</vt:lpstr>
      <vt:lpstr>Poppins</vt:lpstr>
      <vt:lpstr>Roboto</vt:lpstr>
      <vt:lpstr>Wingdings</vt:lpstr>
      <vt:lpstr>Basis</vt:lpstr>
      <vt:lpstr>             Crop Production and Management </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 Production and Management</dc:title>
  <dc:creator>Mohan, Jagan</dc:creator>
  <cp:lastModifiedBy>Mohan, Jagan</cp:lastModifiedBy>
  <cp:revision>21</cp:revision>
  <dcterms:created xsi:type="dcterms:W3CDTF">2025-04-06T05:26:22Z</dcterms:created>
  <dcterms:modified xsi:type="dcterms:W3CDTF">2025-04-29T01:15:30Z</dcterms:modified>
</cp:coreProperties>
</file>